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22"/>
  </p:notesMasterIdLst>
  <p:handoutMasterIdLst>
    <p:handoutMasterId r:id="rId23"/>
  </p:handoutMasterIdLst>
  <p:sldIdLst>
    <p:sldId id="256" r:id="rId3"/>
    <p:sldId id="326" r:id="rId4"/>
    <p:sldId id="312" r:id="rId5"/>
    <p:sldId id="323" r:id="rId6"/>
    <p:sldId id="304" r:id="rId7"/>
    <p:sldId id="305" r:id="rId8"/>
    <p:sldId id="324" r:id="rId9"/>
    <p:sldId id="294" r:id="rId10"/>
    <p:sldId id="289" r:id="rId11"/>
    <p:sldId id="313" r:id="rId12"/>
    <p:sldId id="320" r:id="rId13"/>
    <p:sldId id="291" r:id="rId14"/>
    <p:sldId id="325" r:id="rId15"/>
    <p:sldId id="314" r:id="rId16"/>
    <p:sldId id="315" r:id="rId17"/>
    <p:sldId id="316" r:id="rId18"/>
    <p:sldId id="322" r:id="rId19"/>
    <p:sldId id="279"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503" autoAdjust="0"/>
  </p:normalViewPr>
  <p:slideViewPr>
    <p:cSldViewPr snapToGrid="0">
      <p:cViewPr varScale="1">
        <p:scale>
          <a:sx n="48" d="100"/>
          <a:sy n="48" d="100"/>
        </p:scale>
        <p:origin x="1722" y="36"/>
      </p:cViewPr>
      <p:guideLst/>
    </p:cSldViewPr>
  </p:slideViewPr>
  <p:notesTextViewPr>
    <p:cViewPr>
      <p:scale>
        <a:sx n="200" d="100"/>
        <a:sy n="200" d="100"/>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F6F7A912-319A-430D-AB4D-5A4C20EC4FB2}" type="datetimeFigureOut">
              <a:rPr lang="en-US" smtClean="0"/>
              <a:t>9/9/2018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0AA9E598-BB31-4B88-8716-65B5C4C22E6E}" type="slidenum">
              <a:rPr lang="en-US" smtClean="0"/>
              <a:t>‹#›</a:t>
            </a:fld>
            <a:endParaRPr lang="en-US"/>
          </a:p>
        </p:txBody>
      </p:sp>
    </p:spTree>
    <p:extLst>
      <p:ext uri="{BB962C8B-B14F-4D97-AF65-F5344CB8AC3E}">
        <p14:creationId xmlns:p14="http://schemas.microsoft.com/office/powerpoint/2010/main" val="2507972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96727D8E-CDC7-4A1C-A0D0-E6768152B114}"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6F5AFFD2-27A8-44D2-97C5-91D3ADAC9EC9}" type="slidenum">
              <a:rPr lang="en-US" smtClean="0"/>
              <a:t>‹#›</a:t>
            </a:fld>
            <a:endParaRPr lang="en-US"/>
          </a:p>
        </p:txBody>
      </p:sp>
    </p:spTree>
    <p:extLst>
      <p:ext uri="{BB962C8B-B14F-4D97-AF65-F5344CB8AC3E}">
        <p14:creationId xmlns:p14="http://schemas.microsoft.com/office/powerpoint/2010/main" val="39280246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8</a:t>
            </a:r>
            <a:r>
              <a:rPr lang="en-US" baseline="30000" dirty="0"/>
              <a:t>th</a:t>
            </a:r>
            <a:r>
              <a:rPr lang="en-US" dirty="0"/>
              <a:t> presentation in the series on Partnerships to Improve Care and Quality of Life for Persons with Dementia.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a:t>
            </a:fld>
            <a:endParaRPr lang="en-US"/>
          </a:p>
        </p:txBody>
      </p:sp>
    </p:spTree>
    <p:extLst>
      <p:ext uri="{BB962C8B-B14F-4D97-AF65-F5344CB8AC3E}">
        <p14:creationId xmlns:p14="http://schemas.microsoft.com/office/powerpoint/2010/main" val="95832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passage is from a study about what nurses think about the importance of person-centered care. </a:t>
            </a:r>
          </a:p>
          <a:p>
            <a:r>
              <a:rPr lang="en-US" dirty="0"/>
              <a:t> </a:t>
            </a:r>
          </a:p>
          <a:p>
            <a:r>
              <a:rPr lang="en-US" b="1" dirty="0"/>
              <a:t>“Involving the family is a massive part of person-centered care, as their family know everything about them; they just know them inside out. It’s about building trusting relationships . . . and respecting the person; they are not just a patient, they are a person.”</a:t>
            </a:r>
            <a:endParaRPr lang="en-US" baseline="0" dirty="0" smtClean="0"/>
          </a:p>
          <a:p>
            <a:endParaRPr lang="en-US" baseline="0" dirty="0" smtClean="0"/>
          </a:p>
          <a:p>
            <a:r>
              <a:rPr lang="en-US" baseline="0" dirty="0" smtClean="0"/>
              <a:t>Source: Ross, H., Tod, A.M. &amp; Clarke, K. (2014). Understanding and achieving person-</a:t>
            </a:r>
            <a:r>
              <a:rPr lang="en-US" baseline="0" dirty="0" err="1" smtClean="0"/>
              <a:t>centred</a:t>
            </a:r>
            <a:r>
              <a:rPr lang="en-US" baseline="0" dirty="0" smtClean="0"/>
              <a:t> care: the nurse perspective. </a:t>
            </a:r>
            <a:r>
              <a:rPr lang="en-US" i="1" baseline="0" dirty="0" smtClean="0"/>
              <a:t>Journal of Clinical Nursing</a:t>
            </a:r>
            <a:r>
              <a:rPr lang="en-US" baseline="0" dirty="0" smtClean="0"/>
              <a:t>, </a:t>
            </a:r>
            <a:r>
              <a:rPr lang="en-US" i="1" baseline="0" dirty="0" smtClean="0"/>
              <a:t>24</a:t>
            </a:r>
            <a:r>
              <a:rPr lang="en-US" baseline="0" dirty="0" smtClean="0"/>
              <a:t>, p. 1228. Article is 1223-1233.</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10</a:t>
            </a:fld>
            <a:endParaRPr lang="en-US"/>
          </a:p>
        </p:txBody>
      </p:sp>
    </p:spTree>
    <p:extLst>
      <p:ext uri="{BB962C8B-B14F-4D97-AF65-F5344CB8AC3E}">
        <p14:creationId xmlns:p14="http://schemas.microsoft.com/office/powerpoint/2010/main" val="305342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education and training about person-centered care principles and practices is important for all members of the team, including providers, staff caregivers, family members, and the person with dementia when possible. </a:t>
            </a:r>
          </a:p>
          <a:p>
            <a:r>
              <a:rPr lang="en-US" dirty="0"/>
              <a:t> </a:t>
            </a:r>
          </a:p>
          <a:p>
            <a:r>
              <a:rPr lang="en-US" dirty="0"/>
              <a:t>Health-related education that targets the family is essential to their decision-making and self-determination about care and treatment for their loved one.</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11</a:t>
            </a:fld>
            <a:endParaRPr lang="en-US"/>
          </a:p>
        </p:txBody>
      </p:sp>
    </p:spTree>
    <p:extLst>
      <p:ext uri="{BB962C8B-B14F-4D97-AF65-F5344CB8AC3E}">
        <p14:creationId xmlns:p14="http://schemas.microsoft.com/office/powerpoint/2010/main" val="279598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or service plans are individualized to the person and goal-oriented based on the person’s preferences and values. The goal is for the person to be as independent as possible, including making choices and doing what they can for themselves in daily care and living. </a:t>
            </a:r>
          </a:p>
          <a:p>
            <a:r>
              <a:rPr lang="en-US" dirty="0"/>
              <a:t> </a:t>
            </a:r>
          </a:p>
          <a:p>
            <a:r>
              <a:rPr lang="en-US" dirty="0"/>
              <a:t>As before, active communication and coordination among all service providers about care goals and methods help everyone to “do their part.” And as we have discussed in earlier modules, the care plan must be reviewed and adjusted periodically, as needs and goals of care change throughout the dementia progression.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12</a:t>
            </a:fld>
            <a:endParaRPr lang="en-US"/>
          </a:p>
        </p:txBody>
      </p:sp>
    </p:spTree>
    <p:extLst>
      <p:ext uri="{BB962C8B-B14F-4D97-AF65-F5344CB8AC3E}">
        <p14:creationId xmlns:p14="http://schemas.microsoft.com/office/powerpoint/2010/main" val="201174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clearly not least, the organizational culture of services and the care setting are critically important to supporting all the ideas discussed up to this point. </a:t>
            </a:r>
          </a:p>
          <a:p>
            <a:r>
              <a:rPr lang="en-US" dirty="0"/>
              <a:t> </a:t>
            </a:r>
          </a:p>
          <a:p>
            <a:r>
              <a:rPr lang="en-US" dirty="0"/>
              <a:t>Providing high-quality, person-centered care relies on the commitment, or “buy-in” of the leaders who shape policies and practices for the setting. System-level support is essential for all key practices including:</a:t>
            </a:r>
          </a:p>
          <a:p>
            <a:pPr marL="169530" indent="-169530">
              <a:buFont typeface="Arial" panose="020B0604020202020204" pitchFamily="34" charset="0"/>
              <a:buChar char="•"/>
            </a:pPr>
            <a:r>
              <a:rPr lang="en-US" dirty="0"/>
              <a:t>Communication &amp; care coordination</a:t>
            </a:r>
          </a:p>
          <a:p>
            <a:pPr marL="169530" indent="-169530">
              <a:buFont typeface="Arial" panose="020B0604020202020204" pitchFamily="34" charset="0"/>
              <a:buChar char="•"/>
            </a:pPr>
            <a:r>
              <a:rPr lang="en-US" dirty="0"/>
              <a:t>Family involvement in decision-making and planning</a:t>
            </a:r>
          </a:p>
          <a:p>
            <a:pPr marL="169530" indent="-169530">
              <a:buFont typeface="Arial" panose="020B0604020202020204" pitchFamily="34" charset="0"/>
              <a:buChar char="•"/>
            </a:pPr>
            <a:r>
              <a:rPr lang="en-US" dirty="0"/>
              <a:t>Education of staff about person-centered values and practice, and family education to inform decisions related to care</a:t>
            </a:r>
          </a:p>
          <a:p>
            <a:pPr marL="169530" indent="-169530">
              <a:buFont typeface="Arial" panose="020B0604020202020204" pitchFamily="34" charset="0"/>
              <a:buChar char="•"/>
            </a:pPr>
            <a:r>
              <a:rPr lang="en-US" dirty="0"/>
              <a:t>Individualized care planning that respects the family’s and person’s values, beliefs, and goals for care, and creating a </a:t>
            </a:r>
          </a:p>
          <a:p>
            <a:pPr marL="169530" indent="-169530">
              <a:buFont typeface="Arial" panose="020B0604020202020204" pitchFamily="34" charset="0"/>
              <a:buChar char="•"/>
            </a:pPr>
            <a:r>
              <a:rPr lang="en-US" dirty="0"/>
              <a:t>Service structure that is designed for “Person First” dementia care.</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13</a:t>
            </a:fld>
            <a:endParaRPr lang="en-US"/>
          </a:p>
        </p:txBody>
      </p:sp>
    </p:spTree>
    <p:extLst>
      <p:ext uri="{BB962C8B-B14F-4D97-AF65-F5344CB8AC3E}">
        <p14:creationId xmlns:p14="http://schemas.microsoft.com/office/powerpoint/2010/main" val="362694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have noticed, the underlying values and practices of person-centered care are similar to the five main areas of the Family Involvement in Care Intervention. </a:t>
            </a:r>
          </a:p>
          <a:p>
            <a:r>
              <a:rPr lang="en-US" dirty="0"/>
              <a:t> </a:t>
            </a:r>
          </a:p>
          <a:p>
            <a:r>
              <a:rPr lang="en-US" dirty="0"/>
              <a:t>As we discussed in earlier modules, education and communication skill-building for both the families and the staff are central to being PARTNERS in care. </a:t>
            </a:r>
          </a:p>
          <a:p>
            <a:r>
              <a:rPr lang="en-US" dirty="0"/>
              <a:t> </a:t>
            </a:r>
          </a:p>
          <a:p>
            <a:r>
              <a:rPr lang="en-US" dirty="0"/>
              <a:t>Staff-family partnerships are “negotiated” to meet both staff and family member’s needs – but always with a focus of providing the very best quality of care for the person with dementia.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14</a:t>
            </a:fld>
            <a:endParaRPr lang="en-US"/>
          </a:p>
        </p:txBody>
      </p:sp>
    </p:spTree>
    <p:extLst>
      <p:ext uri="{BB962C8B-B14F-4D97-AF65-F5344CB8AC3E}">
        <p14:creationId xmlns:p14="http://schemas.microsoft.com/office/powerpoint/2010/main" val="38421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Partnership Agreement is focused on many important issues that are part of Person-Centered care. Most agreements include: </a:t>
            </a:r>
          </a:p>
          <a:p>
            <a:pPr marL="169530" indent="-169530">
              <a:buFont typeface="Arial" panose="020B0604020202020204" pitchFamily="34" charset="0"/>
              <a:buChar char="•"/>
            </a:pPr>
            <a:r>
              <a:rPr lang="en-US" dirty="0"/>
              <a:t>Health and activity needs that promote quality of life for the person with dementia, </a:t>
            </a:r>
          </a:p>
          <a:p>
            <a:pPr marL="169530" indent="-169530">
              <a:buFont typeface="Arial" panose="020B0604020202020204" pitchFamily="34" charset="0"/>
              <a:buChar char="•"/>
            </a:pPr>
            <a:r>
              <a:rPr lang="en-US" dirty="0"/>
              <a:t>Which staff and family members are involved, and </a:t>
            </a:r>
          </a:p>
          <a:p>
            <a:pPr marL="169530" indent="-169530">
              <a:buFont typeface="Arial" panose="020B0604020202020204" pitchFamily="34" charset="0"/>
              <a:buChar char="•"/>
            </a:pPr>
            <a:r>
              <a:rPr lang="en-US" dirty="0"/>
              <a:t>What specific goals the partnership hopes to meet, as well as </a:t>
            </a:r>
          </a:p>
          <a:p>
            <a:pPr marL="169530" indent="-169530">
              <a:buFont typeface="Arial" panose="020B0604020202020204" pitchFamily="34" charset="0"/>
              <a:buChar char="•"/>
            </a:pPr>
            <a:r>
              <a:rPr lang="en-US" dirty="0"/>
              <a:t>Which person-centered activities are most desirable.</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15</a:t>
            </a:fld>
            <a:endParaRPr lang="en-US"/>
          </a:p>
        </p:txBody>
      </p:sp>
    </p:spTree>
    <p:extLst>
      <p:ext uri="{BB962C8B-B14F-4D97-AF65-F5344CB8AC3E}">
        <p14:creationId xmlns:p14="http://schemas.microsoft.com/office/powerpoint/2010/main" val="2940510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before, Partnership Agreements should be designed to fit the specific needs of the situation and the providers involved. There is no one right way to formulate an agreement and the partnership depends on many factors such as the provider, setting or type of care and the typical communication style.</a:t>
            </a:r>
          </a:p>
          <a:p>
            <a:r>
              <a:rPr lang="en-US" dirty="0"/>
              <a:t> </a:t>
            </a:r>
          </a:p>
          <a:p>
            <a:r>
              <a:rPr lang="en-US" dirty="0"/>
              <a:t>In a similar way, there is no one “right” way to being person-centered in different care settings. The main goal is to apply the values and principles to care and use the elements to guide specific practices.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16</a:t>
            </a:fld>
            <a:endParaRPr lang="en-US"/>
          </a:p>
        </p:txBody>
      </p:sp>
    </p:spTree>
    <p:extLst>
      <p:ext uri="{BB962C8B-B14F-4D97-AF65-F5344CB8AC3E}">
        <p14:creationId xmlns:p14="http://schemas.microsoft.com/office/powerpoint/2010/main" val="3978054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person-centered relies on the same ideas that the Family Involvement in Care Intervention emphasizes about understanding current needs, and abilities of the person with dementia. </a:t>
            </a:r>
          </a:p>
          <a:p>
            <a:r>
              <a:rPr lang="en-US" dirty="0"/>
              <a:t>	</a:t>
            </a:r>
          </a:p>
          <a:p>
            <a:r>
              <a:rPr lang="en-US" dirty="0"/>
              <a:t>That process involves reviewing functional abilities, personal interests, and also long-standing values, preferences, interests, personality and experiences that support person-centered care.</a:t>
            </a:r>
          </a:p>
          <a:p>
            <a:pPr defTabSz="931620">
              <a:defRPr/>
            </a:pP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2144B4A-9BF6-4E96-B0F6-AE46AADFD3CB}" type="slidenum">
              <a:rPr lang="en-US" smtClean="0"/>
              <a:t>17</a:t>
            </a:fld>
            <a:endParaRPr lang="en-US"/>
          </a:p>
        </p:txBody>
      </p:sp>
    </p:spTree>
    <p:extLst>
      <p:ext uri="{BB962C8B-B14F-4D97-AF65-F5344CB8AC3E}">
        <p14:creationId xmlns:p14="http://schemas.microsoft.com/office/powerpoint/2010/main" val="289420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person-centered care is understanding and respecting long-standing habits, preferences and needs of the person with dementia. Health care service providers can promote person-centered care in daily practices by understanding:</a:t>
            </a:r>
          </a:p>
          <a:p>
            <a:pPr marL="169530" indent="-169530">
              <a:buFont typeface="Arial" panose="020B0604020202020204" pitchFamily="34" charset="0"/>
              <a:buChar char="•"/>
            </a:pPr>
            <a:r>
              <a:rPr lang="en-US" dirty="0"/>
              <a:t>underlying values and principles of being person-centered,  </a:t>
            </a:r>
          </a:p>
          <a:p>
            <a:pPr marL="169530" indent="-169530">
              <a:buFont typeface="Arial" panose="020B0604020202020204" pitchFamily="34" charset="0"/>
              <a:buChar char="•"/>
            </a:pPr>
            <a:r>
              <a:rPr lang="en-US" dirty="0"/>
              <a:t>care practices that make these ideas “visible” in daily care, and </a:t>
            </a:r>
          </a:p>
          <a:p>
            <a:pPr marL="169530" indent="-169530">
              <a:buFont typeface="Arial" panose="020B0604020202020204" pitchFamily="34" charset="0"/>
              <a:buChar char="•"/>
            </a:pPr>
            <a:r>
              <a:rPr lang="en-US" dirty="0"/>
              <a:t>the importance of organizational culture to support using principles and practices in care settings.</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18</a:t>
            </a:fld>
            <a:endParaRPr lang="en-US"/>
          </a:p>
        </p:txBody>
      </p:sp>
    </p:spTree>
    <p:extLst>
      <p:ext uri="{BB962C8B-B14F-4D97-AF65-F5344CB8AC3E}">
        <p14:creationId xmlns:p14="http://schemas.microsoft.com/office/powerpoint/2010/main" val="1823137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our next presentation, </a:t>
            </a:r>
            <a:r>
              <a:rPr lang="en-US" b="1"/>
              <a:t>Staying Person-Centered,</a:t>
            </a:r>
            <a:r>
              <a:rPr lang="en-US"/>
              <a:t> we’ll talk about specific care approaches that help caregivers stay “person-centered” in daily care, including times when you don’t know the person well.</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19</a:t>
            </a:fld>
            <a:endParaRPr lang="en-US"/>
          </a:p>
        </p:txBody>
      </p:sp>
    </p:spTree>
    <p:extLst>
      <p:ext uri="{BB962C8B-B14F-4D97-AF65-F5344CB8AC3E}">
        <p14:creationId xmlns:p14="http://schemas.microsoft.com/office/powerpoint/2010/main" val="61937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today are to introduce Person-Centered Care and link it to the Family Involvement in Care Intervention. </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2</a:t>
            </a:fld>
            <a:endParaRPr lang="en-US"/>
          </a:p>
        </p:txBody>
      </p:sp>
    </p:spTree>
    <p:extLst>
      <p:ext uri="{BB962C8B-B14F-4D97-AF65-F5344CB8AC3E}">
        <p14:creationId xmlns:p14="http://schemas.microsoft.com/office/powerpoint/2010/main" val="3948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noted in the introductory training module, the Family Involvement in Care Intervention is focused on promoting the best care for the person with dementia. </a:t>
            </a:r>
          </a:p>
          <a:p>
            <a:r>
              <a:rPr lang="en-US" dirty="0"/>
              <a:t> </a:t>
            </a:r>
          </a:p>
          <a:p>
            <a:r>
              <a:rPr lang="en-US" dirty="0"/>
              <a:t>In this series, we dedicate three modules to providing person-centered care to best assure the person with dementia is at the center of all discussions.  </a:t>
            </a:r>
          </a:p>
          <a:p>
            <a:r>
              <a:rPr lang="en-US" dirty="0"/>
              <a:t> </a:t>
            </a:r>
          </a:p>
          <a:p>
            <a:r>
              <a:rPr lang="en-US" dirty="0"/>
              <a:t>Whether you are familiar with the term, or if it is new, you likely practice elements of person-centered care every day in interactions with those that you provide care to.  Let’s start by reviewing some of the most common definitions of what it means to be “person-centered” in care.</a:t>
            </a:r>
            <a:endParaRPr lang="en-US" dirty="0"/>
          </a:p>
        </p:txBody>
      </p:sp>
      <p:sp>
        <p:nvSpPr>
          <p:cNvPr id="4" name="Slide Number Placeholder 3"/>
          <p:cNvSpPr>
            <a:spLocks noGrp="1"/>
          </p:cNvSpPr>
          <p:nvPr>
            <p:ph type="sldNum" sz="quarter" idx="10"/>
          </p:nvPr>
        </p:nvSpPr>
        <p:spPr/>
        <p:txBody>
          <a:bodyPr/>
          <a:lstStyle/>
          <a:p>
            <a:pPr defTabSz="931735"/>
            <a:fld id="{72ED622F-7044-4EC7-8BB8-81FEA50188EB}" type="slidenum">
              <a:rPr lang="en-US">
                <a:solidFill>
                  <a:prstClr val="black"/>
                </a:solidFill>
                <a:latin typeface="Calibri" panose="020F0502020204030204"/>
              </a:rPr>
              <a:pPr defTabSz="931735"/>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168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Person-centered care grew out of the strong sense of hopelessness and despair about progressive dementia. The fact that there were no “cures” too often led to the sense that nothing could be done to help people with dementia to live well. It was as though the diagnosis was a life sentence to suffering, and that poor quality of life was inevitable.</a:t>
            </a:r>
          </a:p>
          <a:p>
            <a:r>
              <a:rPr lang="en-US" dirty="0"/>
              <a:t> </a:t>
            </a:r>
          </a:p>
          <a:p>
            <a:r>
              <a:rPr lang="en-US" dirty="0"/>
              <a:t>However, a strong group of advocates put forward a very different view. Living with dementia wasn’t determined by the neurological impairment. It was also influenced by psychological and social factors that interacted with dementia. </a:t>
            </a:r>
          </a:p>
          <a:p>
            <a:r>
              <a:rPr lang="en-US" dirty="0"/>
              <a:t> </a:t>
            </a:r>
          </a:p>
          <a:p>
            <a:r>
              <a:rPr lang="en-US" dirty="0"/>
              <a:t>Quality of life was possible, and care should be focused on the value of the PERSON as a human being. That led to the tagline “The person comes first!”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4</a:t>
            </a:fld>
            <a:endParaRPr lang="en-US"/>
          </a:p>
        </p:txBody>
      </p:sp>
    </p:spTree>
    <p:extLst>
      <p:ext uri="{BB962C8B-B14F-4D97-AF65-F5344CB8AC3E}">
        <p14:creationId xmlns:p14="http://schemas.microsoft.com/office/powerpoint/2010/main" val="26320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definitions of what it means to be person-centered in care, but the points listed here are always present.</a:t>
            </a:r>
          </a:p>
          <a:p>
            <a:r>
              <a:rPr lang="en-US" dirty="0"/>
              <a:t> </a:t>
            </a:r>
          </a:p>
          <a:p>
            <a:r>
              <a:rPr lang="en-US" dirty="0"/>
              <a:t>First, being person-centered means tailoring daily care to the person’s interests, abilities, history and personality.</a:t>
            </a:r>
          </a:p>
          <a:p>
            <a:r>
              <a:rPr lang="en-US" dirty="0"/>
              <a:t> </a:t>
            </a:r>
          </a:p>
          <a:p>
            <a:r>
              <a:rPr lang="en-US" dirty="0"/>
              <a:t>Second, the person with dementia and their family members should be involved in developing plans for care. Their input is essential to making sure the plan truly fits the person and his/her individual characteristics and needs.</a:t>
            </a:r>
          </a:p>
          <a:p>
            <a:endParaRPr lang="en-US" dirty="0" smtClean="0"/>
          </a:p>
          <a:p>
            <a:endParaRPr lang="en-US" dirty="0" smtClean="0"/>
          </a:p>
          <a:p>
            <a:endParaRPr lang="en-US" dirty="0" smtClean="0"/>
          </a:p>
          <a:p>
            <a:endParaRPr lang="en-US" dirty="0" smtClean="0"/>
          </a:p>
          <a:p>
            <a:pPr defTabSz="931735"/>
            <a:r>
              <a:rPr lang="en-US" dirty="0" smtClean="0">
                <a:sym typeface="Wingdings" panose="05000000000000000000" pitchFamily="2" charset="2"/>
              </a:rPr>
              <a:t>*</a:t>
            </a:r>
            <a:r>
              <a:rPr lang="en-US" dirty="0">
                <a:sym typeface="Wingdings" panose="05000000000000000000" pitchFamily="2" charset="2"/>
              </a:rPr>
              <a:t>Alzheimer’s Society, UK; www.alzheimers.org.uk/info</a:t>
            </a:r>
            <a:endParaRPr lang="en-US"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5</a:t>
            </a:fld>
            <a:endParaRPr lang="en-US"/>
          </a:p>
        </p:txBody>
      </p:sp>
    </p:spTree>
    <p:extLst>
      <p:ext uri="{BB962C8B-B14F-4D97-AF65-F5344CB8AC3E}">
        <p14:creationId xmlns:p14="http://schemas.microsoft.com/office/powerpoint/2010/main" val="223824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common values and principles of person-centered care include:</a:t>
            </a:r>
          </a:p>
          <a:p>
            <a:pPr marL="169530" indent="-169530">
              <a:buFont typeface="Arial" panose="020B0604020202020204" pitchFamily="34" charset="0"/>
              <a:buChar char="•"/>
            </a:pPr>
            <a:r>
              <a:rPr lang="en-US" dirty="0"/>
              <a:t>Treating the person with dignity and respect</a:t>
            </a:r>
          </a:p>
          <a:p>
            <a:pPr marL="169530" indent="-169530">
              <a:buFont typeface="Arial" panose="020B0604020202020204" pitchFamily="34" charset="0"/>
              <a:buChar char="•"/>
            </a:pPr>
            <a:r>
              <a:rPr lang="en-US" dirty="0"/>
              <a:t>Understanding their history, lifestyle, culture, preferences and interests, including likes, dislikes, and hobbies</a:t>
            </a:r>
          </a:p>
          <a:p>
            <a:pPr marL="169530" indent="-169530">
              <a:buFont typeface="Arial" panose="020B0604020202020204" pitchFamily="34" charset="0"/>
              <a:buChar char="•"/>
            </a:pPr>
            <a:r>
              <a:rPr lang="en-US" dirty="0"/>
              <a:t>Looking at things from the person’ point of view</a:t>
            </a:r>
          </a:p>
          <a:p>
            <a:pPr marL="169530" indent="-169530">
              <a:buFont typeface="Arial" panose="020B0604020202020204" pitchFamily="34" charset="0"/>
              <a:buChar char="•"/>
            </a:pPr>
            <a:r>
              <a:rPr lang="en-US" dirty="0"/>
              <a:t>Offering choices in daily living and care</a:t>
            </a:r>
          </a:p>
          <a:p>
            <a:pPr marL="169530" indent="-169530">
              <a:buFont typeface="Arial" panose="020B0604020202020204" pitchFamily="34" charset="0"/>
              <a:buChar char="•"/>
            </a:pPr>
            <a:r>
              <a:rPr lang="en-US" dirty="0"/>
              <a:t>Providing opportunities to have conversations and relationships, and </a:t>
            </a:r>
          </a:p>
          <a:p>
            <a:pPr marL="169530" indent="-169530">
              <a:buFont typeface="Arial" panose="020B0604020202020204" pitchFamily="34" charset="0"/>
              <a:buChar char="•"/>
            </a:pPr>
            <a:r>
              <a:rPr lang="en-US" dirty="0"/>
              <a:t>Ensuring the person has a chance to try to new things and take part in activities they enjoy</a:t>
            </a:r>
          </a:p>
          <a:p>
            <a:endParaRPr lang="en-US" dirty="0"/>
          </a:p>
          <a:p>
            <a:r>
              <a:rPr lang="en-US" dirty="0"/>
              <a:t>In short, being person-centered means thinking about the WHOLE person and the life lived, not just the disease they have.</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6</a:t>
            </a:fld>
            <a:endParaRPr lang="en-US"/>
          </a:p>
        </p:txBody>
      </p:sp>
    </p:spTree>
    <p:extLst>
      <p:ext uri="{BB962C8B-B14F-4D97-AF65-F5344CB8AC3E}">
        <p14:creationId xmlns:p14="http://schemas.microsoft.com/office/powerpoint/2010/main" val="16173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the values and principles of person-centered care “visible” in daily-care practice is important. Some of the most important elements of person-centered care are listed here. Let’s look at each one now. </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7</a:t>
            </a:fld>
            <a:endParaRPr lang="en-US"/>
          </a:p>
        </p:txBody>
      </p:sp>
    </p:spTree>
    <p:extLst>
      <p:ext uri="{BB962C8B-B14F-4D97-AF65-F5344CB8AC3E}">
        <p14:creationId xmlns:p14="http://schemas.microsoft.com/office/powerpoint/2010/main" val="363098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Person-centered care relies on continuous communication and coordination between all members of the care team. That includes all health care providers such as primary care, specialists, residential care workers, and home health caregivers. </a:t>
            </a:r>
          </a:p>
          <a:p>
            <a:r>
              <a:rPr lang="en-US" dirty="0"/>
              <a:t> </a:t>
            </a:r>
          </a:p>
          <a:p>
            <a:r>
              <a:rPr lang="en-US" dirty="0"/>
              <a:t>It also includes strong coordination between health and supportive-services like adult-day health, or other community services. Strong communication among members of care disciplines such as nursing, medicine, therapy or dietary team members is also essential. </a:t>
            </a:r>
          </a:p>
          <a:p>
            <a:r>
              <a:rPr lang="en-US" dirty="0"/>
              <a:t> </a:t>
            </a:r>
          </a:p>
          <a:p>
            <a:r>
              <a:rPr lang="en-US" dirty="0"/>
              <a:t>And as we highlighted earlier, involving family members and the person with dementia is key to planning high-quality care that “fits” the person.</a:t>
            </a:r>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8</a:t>
            </a:fld>
            <a:endParaRPr lang="en-US"/>
          </a:p>
        </p:txBody>
      </p:sp>
    </p:spTree>
    <p:extLst>
      <p:ext uri="{BB962C8B-B14F-4D97-AF65-F5344CB8AC3E}">
        <p14:creationId xmlns:p14="http://schemas.microsoft.com/office/powerpoint/2010/main" val="63508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situations may vary, person-centered care regularly includes strong family involvement and partnership in the daily care itself, as well as in decision-making and information sharing. </a:t>
            </a:r>
          </a:p>
          <a:p>
            <a:r>
              <a:rPr lang="en-US" dirty="0"/>
              <a:t> </a:t>
            </a:r>
          </a:p>
          <a:p>
            <a:r>
              <a:rPr lang="en-US" dirty="0"/>
              <a:t>This may vary based on how close the family members are to the person – both in terms of physical distance and long-standing relationships. However, no one likely knows the person with dementia better than family, so their input in care is essential. </a:t>
            </a:r>
          </a:p>
          <a:p>
            <a:r>
              <a:rPr lang="en-US" dirty="0"/>
              <a:t> </a:t>
            </a:r>
          </a:p>
          <a:p>
            <a:r>
              <a:rPr lang="en-US" dirty="0"/>
              <a:t>In short, being person-centered means the emphasis in care is on the person and their family member’s experience.</a:t>
            </a:r>
          </a:p>
          <a:p>
            <a:endParaRPr lang="en-US" dirty="0"/>
          </a:p>
        </p:txBody>
      </p:sp>
      <p:sp>
        <p:nvSpPr>
          <p:cNvPr id="4" name="Slide Number Placeholder 3"/>
          <p:cNvSpPr>
            <a:spLocks noGrp="1"/>
          </p:cNvSpPr>
          <p:nvPr>
            <p:ph type="sldNum" sz="quarter" idx="10"/>
          </p:nvPr>
        </p:nvSpPr>
        <p:spPr/>
        <p:txBody>
          <a:bodyPr/>
          <a:lstStyle/>
          <a:p>
            <a:fld id="{6F5AFFD2-27A8-44D2-97C5-91D3ADAC9EC9}" type="slidenum">
              <a:rPr lang="en-US" smtClean="0"/>
              <a:t>9</a:t>
            </a:fld>
            <a:endParaRPr lang="en-US"/>
          </a:p>
        </p:txBody>
      </p:sp>
    </p:spTree>
    <p:extLst>
      <p:ext uri="{BB962C8B-B14F-4D97-AF65-F5344CB8AC3E}">
        <p14:creationId xmlns:p14="http://schemas.microsoft.com/office/powerpoint/2010/main" val="3481470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80282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1A66F-BFC3-4DB4-8658-B8D587A91C12}"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1218589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415199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37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6327" y="578508"/>
            <a:ext cx="7533447" cy="1018033"/>
          </a:xfrm>
          <a:noFill/>
          <a:effectLst>
            <a:outerShdw blurRad="50800" dist="38100" dir="2700000" algn="tl" rotWithShape="0">
              <a:prstClr val="black">
                <a:alpha val="40000"/>
              </a:prstClr>
            </a:outerShdw>
          </a:effectLst>
        </p:spPr>
        <p:txBody>
          <a:bodyPr>
            <a:normAutofit/>
          </a:bodyPr>
          <a:lstStyle>
            <a:lvl1pPr algn="r">
              <a:defRPr sz="480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56327" y="1596540"/>
            <a:ext cx="7533447" cy="814427"/>
          </a:xfrm>
        </p:spPr>
        <p:txBody>
          <a:bodyPr>
            <a:normAutofit/>
          </a:bodyPr>
          <a:lstStyle>
            <a:lvl1pPr marL="0" indent="0" algn="r">
              <a:buNone/>
              <a:defRPr sz="3733" b="0" i="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745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75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55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69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643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993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74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8"/>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392935"/>
            <a:ext cx="10994760" cy="5090165"/>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021985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362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91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627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2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0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1900" y="374900"/>
            <a:ext cx="8144267" cy="763525"/>
          </a:xfrm>
        </p:spPr>
        <p:txBody>
          <a:bodyPr>
            <a:normAutofit/>
          </a:bodyPr>
          <a:lstStyle>
            <a:lvl1pPr algn="l">
              <a:defRPr sz="480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1900" y="1392935"/>
            <a:ext cx="8144267" cy="4885021"/>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37866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D1A66F-BFC3-4DB4-8658-B8D587A91C12}" type="datetimeFigureOut">
              <a:rPr lang="en-US" smtClean="0"/>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587100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D1A66F-BFC3-4DB4-8658-B8D587A91C12}"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113278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l">
              <a:defRPr sz="4800" baseline="0">
                <a:solidFill>
                  <a:srgbClr val="00B0F0"/>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781104"/>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410967"/>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781104"/>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410967"/>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D1A66F-BFC3-4DB4-8658-B8D587A91C12}" type="datetimeFigureOut">
              <a:rPr lang="en-US" smtClean="0"/>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407283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D1A66F-BFC3-4DB4-8658-B8D587A91C12}" type="datetimeFigureOut">
              <a:rPr lang="en-US" smtClean="0"/>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141374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1A66F-BFC3-4DB4-8658-B8D587A91C12}" type="datetimeFigureOut">
              <a:rPr lang="en-US" smtClean="0"/>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38007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D1A66F-BFC3-4DB4-8658-B8D587A91C12}" type="datetimeFigureOut">
              <a:rPr lang="en-US" smtClean="0"/>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F0170-5361-492F-89E2-1B9AB7646AD5}" type="slidenum">
              <a:rPr lang="en-US" smtClean="0"/>
              <a:t>‹#›</a:t>
            </a:fld>
            <a:endParaRPr lang="en-US"/>
          </a:p>
        </p:txBody>
      </p:sp>
    </p:spTree>
    <p:extLst>
      <p:ext uri="{BB962C8B-B14F-4D97-AF65-F5344CB8AC3E}">
        <p14:creationId xmlns:p14="http://schemas.microsoft.com/office/powerpoint/2010/main" val="16993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7D1A66F-BFC3-4DB4-8658-B8D587A91C12}" type="datetimeFigureOut">
              <a:rPr lang="en-US" smtClean="0"/>
              <a:t>9/9/2018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E0F0170-5361-492F-89E2-1B9AB7646AD5}" type="slidenum">
              <a:rPr lang="en-US" smtClean="0"/>
              <a:t>‹#›</a:t>
            </a:fld>
            <a:endParaRPr lang="en-US"/>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38676840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5425527-39A7-419F-A2CB-9E2D01966883}" type="datetimeFigureOut">
              <a:rPr lang="en-US" smtClean="0">
                <a:solidFill>
                  <a:prstClr val="black">
                    <a:tint val="75000"/>
                  </a:prstClr>
                </a:solidFill>
              </a:rPr>
              <a:pPr/>
              <a:t>9/9/2018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4326E47-E8A1-4C27-8D02-E759112FF636}" type="slidenum">
              <a:rPr lang="en-US" smtClean="0">
                <a:solidFill>
                  <a:prstClr val="black">
                    <a:tint val="75000"/>
                  </a:prstClr>
                </a:solidFill>
              </a:rPr>
              <a:pPr/>
              <a:t>‹#›</a:t>
            </a:fld>
            <a:endParaRPr lang="en-US" dirty="0">
              <a:solidFill>
                <a:prstClr val="black">
                  <a:tint val="75000"/>
                </a:prstClr>
              </a:solidFill>
            </a:endParaRPr>
          </a:p>
        </p:txBody>
      </p:sp>
      <p:sp>
        <p:nvSpPr>
          <p:cNvPr id="7" name="TextBox 6">
            <a:extLst>
              <a:ext uri="{FF2B5EF4-FFF2-40B4-BE49-F238E27FC236}">
                <a16:creationId xmlns="" xmlns:a16="http://schemas.microsoft.com/office/drawing/2014/main" id="{DC36905C-C2C2-43A4-A6D9-5CA2ED246A55}"/>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40861070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0191" y="404018"/>
            <a:ext cx="9210456" cy="1528072"/>
          </a:xfrm>
        </p:spPr>
        <p:txBody>
          <a:bodyPr>
            <a:normAutofit/>
          </a:bodyPr>
          <a:lstStyle/>
          <a:p>
            <a:r>
              <a:rPr lang="en-US" sz="3600" dirty="0" smtClean="0">
                <a:solidFill>
                  <a:schemeClr val="bg1"/>
                </a:solidFill>
                <a:latin typeface="Book Antiqua" panose="02040602050305030304" pitchFamily="18" charset="0"/>
              </a:rPr>
              <a:t>Person-Centered Care: Overview</a:t>
            </a:r>
            <a:endParaRPr lang="en-US" sz="3600" dirty="0">
              <a:solidFill>
                <a:schemeClr val="bg1"/>
              </a:solidFill>
              <a:latin typeface="Book Antiqua" panose="02040602050305030304" pitchFamily="18" charset="0"/>
            </a:endParaRPr>
          </a:p>
        </p:txBody>
      </p:sp>
      <p:sp>
        <p:nvSpPr>
          <p:cNvPr id="3" name="Subtitle 2"/>
          <p:cNvSpPr>
            <a:spLocks noGrp="1"/>
          </p:cNvSpPr>
          <p:nvPr>
            <p:ph type="subTitle" idx="1"/>
          </p:nvPr>
        </p:nvSpPr>
        <p:spPr>
          <a:xfrm>
            <a:off x="5392271" y="1783850"/>
            <a:ext cx="6508376" cy="824188"/>
          </a:xfrm>
        </p:spPr>
        <p:txBody>
          <a:bodyPr>
            <a:normAutofit fontScale="62500" lnSpcReduction="20000"/>
          </a:bodyPr>
          <a:lstStyle/>
          <a:p>
            <a:r>
              <a:rPr lang="en-US" sz="4500" i="1" dirty="0">
                <a:solidFill>
                  <a:srgbClr val="FFFF00"/>
                </a:solidFill>
                <a:latin typeface="Book Antiqua" panose="02040602050305030304" pitchFamily="18" charset="0"/>
              </a:rPr>
              <a:t>Partnerships to Improve Care and Quality of Life for Persons with Dementia</a:t>
            </a:r>
          </a:p>
          <a:p>
            <a:endParaRPr lang="en-US" sz="3200" dirty="0"/>
          </a:p>
        </p:txBody>
      </p:sp>
    </p:spTree>
    <p:extLst>
      <p:ext uri="{BB962C8B-B14F-4D97-AF65-F5344CB8AC3E}">
        <p14:creationId xmlns:p14="http://schemas.microsoft.com/office/powerpoint/2010/main" val="375953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Family Involvement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C00000"/>
                </a:solidFill>
                <a:latin typeface="Book Antiqua" panose="02040602050305030304" pitchFamily="18" charset="0"/>
              </a:rPr>
              <a:t>As one registered nurse noted . . . </a:t>
            </a:r>
          </a:p>
          <a:p>
            <a:pPr marL="0" indent="0">
              <a:lnSpc>
                <a:spcPct val="150000"/>
              </a:lnSpc>
              <a:buNone/>
            </a:pPr>
            <a:r>
              <a:rPr lang="en-US" sz="2800" b="1" dirty="0" smtClean="0">
                <a:latin typeface="Book Antiqua" panose="02040602050305030304" pitchFamily="18" charset="0"/>
              </a:rPr>
              <a:t>“Involving the family is a massive part of person-centered care, as their family know everything about them; they just know them inside out. It’s about building trusting relationships . . . and respecting the person; they are not just a patient, they are a person.”</a:t>
            </a:r>
            <a:endParaRPr lang="en-US" sz="2800" b="1" dirty="0">
              <a:latin typeface="Book Antiqua" panose="02040602050305030304" pitchFamily="18" charset="0"/>
            </a:endParaRPr>
          </a:p>
        </p:txBody>
      </p:sp>
    </p:spTree>
    <p:extLst>
      <p:ext uri="{BB962C8B-B14F-4D97-AF65-F5344CB8AC3E}">
        <p14:creationId xmlns:p14="http://schemas.microsoft.com/office/powerpoint/2010/main" val="63309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70C0"/>
                </a:solidFill>
                <a:effectLst/>
                <a:latin typeface="Book Antiqua" panose="02040602050305030304" pitchFamily="18" charset="0"/>
              </a:rPr>
              <a:t>Education and Training</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6600"/>
                </a:solidFill>
                <a:latin typeface="Book Antiqua" panose="02040602050305030304" pitchFamily="18" charset="0"/>
              </a:rPr>
              <a:t>Education and training for everyone involved</a:t>
            </a:r>
          </a:p>
          <a:p>
            <a:pPr>
              <a:buClr>
                <a:srgbClr val="0070C0"/>
              </a:buClr>
              <a:buFont typeface="Wingdings" panose="05000000000000000000" pitchFamily="2" charset="2"/>
              <a:buChar char="v"/>
            </a:pPr>
            <a:r>
              <a:rPr lang="en-US" sz="2400" dirty="0">
                <a:latin typeface="Book Antiqua" panose="02040602050305030304" pitchFamily="18" charset="0"/>
              </a:rPr>
              <a:t>Person with dementia (when appropriate</a:t>
            </a:r>
            <a:r>
              <a:rPr lang="en-US" sz="2400" dirty="0" smtClean="0">
                <a:latin typeface="Book Antiqua" panose="02040602050305030304" pitchFamily="18" charset="0"/>
              </a:rPr>
              <a:t>)</a:t>
            </a:r>
          </a:p>
          <a:p>
            <a:pPr>
              <a:buClr>
                <a:srgbClr val="0070C0"/>
              </a:buClr>
              <a:buFont typeface="Wingdings" panose="05000000000000000000" pitchFamily="2" charset="2"/>
              <a:buChar char="v"/>
            </a:pPr>
            <a:r>
              <a:rPr lang="en-US" sz="2400" dirty="0" smtClean="0">
                <a:latin typeface="Book Antiqua" panose="02040602050305030304" pitchFamily="18" charset="0"/>
              </a:rPr>
              <a:t>Healthcare providers and staff caregivers</a:t>
            </a:r>
          </a:p>
          <a:p>
            <a:pPr>
              <a:buClr>
                <a:srgbClr val="0070C0"/>
              </a:buClr>
              <a:buFont typeface="Wingdings" panose="05000000000000000000" pitchFamily="2" charset="2"/>
              <a:buChar char="v"/>
            </a:pPr>
            <a:r>
              <a:rPr lang="en-US" sz="2400" dirty="0" smtClean="0">
                <a:latin typeface="Book Antiqua" panose="02040602050305030304" pitchFamily="18" charset="0"/>
              </a:rPr>
              <a:t>Family members and friends</a:t>
            </a:r>
            <a:endParaRPr lang="en-US" sz="2400" dirty="0">
              <a:latin typeface="Book Antiqua" panose="02040602050305030304" pitchFamily="18" charset="0"/>
            </a:endParaRPr>
          </a:p>
          <a:p>
            <a:pPr marL="0" indent="0">
              <a:buNone/>
            </a:pPr>
            <a:r>
              <a:rPr lang="en-US" sz="2800" b="1" dirty="0" smtClean="0">
                <a:solidFill>
                  <a:srgbClr val="7030A0"/>
                </a:solidFill>
                <a:latin typeface="Book Antiqua" panose="02040602050305030304" pitchFamily="18" charset="0"/>
              </a:rPr>
              <a:t>Ongoing process</a:t>
            </a:r>
          </a:p>
          <a:p>
            <a:pPr>
              <a:buClr>
                <a:srgbClr val="0070C0"/>
              </a:buClr>
              <a:buFont typeface="Wingdings" panose="05000000000000000000" pitchFamily="2" charset="2"/>
              <a:buChar char="v"/>
            </a:pPr>
            <a:r>
              <a:rPr lang="en-US" sz="2400" dirty="0" smtClean="0">
                <a:latin typeface="Book Antiqua" panose="02040602050305030304" pitchFamily="18" charset="0"/>
              </a:rPr>
              <a:t>Inform decision-making</a:t>
            </a:r>
          </a:p>
          <a:p>
            <a:pPr>
              <a:buClr>
                <a:srgbClr val="0070C0"/>
              </a:buClr>
              <a:buFont typeface="Wingdings" panose="05000000000000000000" pitchFamily="2" charset="2"/>
              <a:buChar char="v"/>
            </a:pPr>
            <a:r>
              <a:rPr lang="en-US" sz="2400" dirty="0" smtClean="0">
                <a:latin typeface="Book Antiqua" panose="02040602050305030304" pitchFamily="18" charset="0"/>
              </a:rPr>
              <a:t>Support self-determination</a:t>
            </a:r>
          </a:p>
        </p:txBody>
      </p:sp>
    </p:spTree>
    <p:extLst>
      <p:ext uri="{BB962C8B-B14F-4D97-AF65-F5344CB8AC3E}">
        <p14:creationId xmlns:p14="http://schemas.microsoft.com/office/powerpoint/2010/main" val="84341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Goal-Centered Care Plans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70C0"/>
                </a:solidFill>
                <a:latin typeface="Book Antiqua" panose="02040602050305030304" pitchFamily="18" charset="0"/>
              </a:rPr>
              <a:t>Individualized, goal-oriented care plans</a:t>
            </a:r>
          </a:p>
          <a:p>
            <a:pPr>
              <a:buClr>
                <a:srgbClr val="0070C0"/>
              </a:buClr>
              <a:buFont typeface="Wingdings" panose="05000000000000000000" pitchFamily="2" charset="2"/>
              <a:buChar char="v"/>
            </a:pPr>
            <a:r>
              <a:rPr lang="en-US" sz="2400" dirty="0" smtClean="0">
                <a:latin typeface="Book Antiqua" panose="02040602050305030304" pitchFamily="18" charset="0"/>
              </a:rPr>
              <a:t>Guided by person’s preferences, values, history</a:t>
            </a:r>
          </a:p>
          <a:p>
            <a:pPr>
              <a:buClr>
                <a:srgbClr val="0070C0"/>
              </a:buClr>
              <a:buFont typeface="Wingdings" panose="05000000000000000000" pitchFamily="2" charset="2"/>
              <a:buChar char="v"/>
            </a:pPr>
            <a:r>
              <a:rPr lang="en-US" sz="2400" dirty="0" smtClean="0">
                <a:latin typeface="Book Antiqua" panose="02040602050305030304" pitchFamily="18" charset="0"/>
              </a:rPr>
              <a:t>Supports independence, choice, self-care</a:t>
            </a:r>
          </a:p>
          <a:p>
            <a:pPr>
              <a:buClr>
                <a:srgbClr val="0070C0"/>
              </a:buClr>
              <a:buFont typeface="Wingdings" panose="05000000000000000000" pitchFamily="2" charset="2"/>
              <a:buChar char="v"/>
            </a:pPr>
            <a:r>
              <a:rPr lang="en-US" sz="2400" dirty="0">
                <a:latin typeface="Book Antiqua" panose="02040602050305030304" pitchFamily="18" charset="0"/>
              </a:rPr>
              <a:t>C</a:t>
            </a:r>
            <a:r>
              <a:rPr lang="en-US" sz="2400" dirty="0" smtClean="0">
                <a:latin typeface="Book Antiqua" panose="02040602050305030304" pitchFamily="18" charset="0"/>
              </a:rPr>
              <a:t>ommunicated among all providers</a:t>
            </a:r>
          </a:p>
          <a:p>
            <a:pPr>
              <a:buClr>
                <a:srgbClr val="0070C0"/>
              </a:buClr>
              <a:buFont typeface="Wingdings" panose="05000000000000000000" pitchFamily="2" charset="2"/>
              <a:buChar char="v"/>
            </a:pPr>
            <a:r>
              <a:rPr lang="en-US" sz="2400" dirty="0" smtClean="0">
                <a:latin typeface="Book Antiqua" panose="02040602050305030304" pitchFamily="18" charset="0"/>
              </a:rPr>
              <a:t>Adjusted to fit changing needs</a:t>
            </a:r>
            <a:endParaRPr lang="en-US" sz="2400" dirty="0">
              <a:latin typeface="Book Antiqua" panose="02040602050305030304" pitchFamily="18" charset="0"/>
            </a:endParaRPr>
          </a:p>
        </p:txBody>
      </p:sp>
    </p:spTree>
    <p:extLst>
      <p:ext uri="{BB962C8B-B14F-4D97-AF65-F5344CB8AC3E}">
        <p14:creationId xmlns:p14="http://schemas.microsoft.com/office/powerpoint/2010/main" val="109841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Organizational “Culture”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70C0"/>
                </a:solidFill>
                <a:latin typeface="Book Antiqua" panose="02040602050305030304" pitchFamily="18" charset="0"/>
              </a:rPr>
              <a:t>Care or treatment setting fully supports person-centered care</a:t>
            </a:r>
          </a:p>
          <a:p>
            <a:pPr>
              <a:buClr>
                <a:srgbClr val="0070C0"/>
              </a:buClr>
              <a:buFont typeface="Wingdings" panose="05000000000000000000" pitchFamily="2" charset="2"/>
              <a:buChar char="v"/>
            </a:pPr>
            <a:r>
              <a:rPr lang="en-US" sz="2400" dirty="0" smtClean="0">
                <a:latin typeface="Book Antiqua" panose="02040602050305030304" pitchFamily="18" charset="0"/>
              </a:rPr>
              <a:t>Leadership “buys in” to principles and practices</a:t>
            </a:r>
          </a:p>
          <a:p>
            <a:pPr>
              <a:buClr>
                <a:srgbClr val="0070C0"/>
              </a:buClr>
              <a:buFont typeface="Wingdings" panose="05000000000000000000" pitchFamily="2" charset="2"/>
              <a:buChar char="v"/>
            </a:pPr>
            <a:r>
              <a:rPr lang="en-US" sz="2400" dirty="0" smtClean="0">
                <a:latin typeface="Book Antiqua" panose="02040602050305030304" pitchFamily="18" charset="0"/>
              </a:rPr>
              <a:t>System-level support is provided for all key practices</a:t>
            </a:r>
          </a:p>
          <a:p>
            <a:pPr lvl="1">
              <a:buClr>
                <a:srgbClr val="006600"/>
              </a:buClr>
              <a:buFont typeface="Wingdings" panose="05000000000000000000" pitchFamily="2" charset="2"/>
              <a:buChar char="ü"/>
            </a:pPr>
            <a:r>
              <a:rPr lang="en-US" sz="2400" dirty="0" smtClean="0">
                <a:latin typeface="Book Antiqua" panose="02040602050305030304" pitchFamily="18" charset="0"/>
              </a:rPr>
              <a:t>Communication &amp; care coordination</a:t>
            </a:r>
          </a:p>
          <a:p>
            <a:pPr lvl="1">
              <a:buClr>
                <a:srgbClr val="006600"/>
              </a:buClr>
              <a:buFont typeface="Wingdings" panose="05000000000000000000" pitchFamily="2" charset="2"/>
              <a:buChar char="ü"/>
            </a:pPr>
            <a:r>
              <a:rPr lang="en-US" sz="2400" dirty="0" smtClean="0">
                <a:latin typeface="Book Antiqua" panose="02040602050305030304" pitchFamily="18" charset="0"/>
              </a:rPr>
              <a:t>Family involvement</a:t>
            </a:r>
          </a:p>
          <a:p>
            <a:pPr lvl="1">
              <a:buClr>
                <a:srgbClr val="006600"/>
              </a:buClr>
              <a:buFont typeface="Wingdings" panose="05000000000000000000" pitchFamily="2" charset="2"/>
              <a:buChar char="ü"/>
            </a:pPr>
            <a:r>
              <a:rPr lang="en-US" sz="2400" dirty="0" smtClean="0">
                <a:latin typeface="Book Antiqua" panose="02040602050305030304" pitchFamily="18" charset="0"/>
              </a:rPr>
              <a:t>Education of staff and family </a:t>
            </a:r>
          </a:p>
          <a:p>
            <a:pPr lvl="1">
              <a:buClr>
                <a:srgbClr val="006600"/>
              </a:buClr>
              <a:buFont typeface="Wingdings" panose="05000000000000000000" pitchFamily="2" charset="2"/>
              <a:buChar char="ü"/>
            </a:pPr>
            <a:r>
              <a:rPr lang="en-US" sz="2400" dirty="0" smtClean="0">
                <a:latin typeface="Book Antiqua" panose="02040602050305030304" pitchFamily="18" charset="0"/>
              </a:rPr>
              <a:t>Individualized care planning</a:t>
            </a:r>
          </a:p>
          <a:p>
            <a:pPr lvl="1">
              <a:buClr>
                <a:srgbClr val="006600"/>
              </a:buClr>
              <a:buFont typeface="Wingdings" panose="05000000000000000000" pitchFamily="2" charset="2"/>
              <a:buChar char="ü"/>
            </a:pPr>
            <a:r>
              <a:rPr lang="en-US" sz="2400" dirty="0" smtClean="0">
                <a:latin typeface="Book Antiqua" panose="02040602050305030304" pitchFamily="18" charset="0"/>
              </a:rPr>
              <a:t>Service structure is designed for “Person First” care</a:t>
            </a:r>
          </a:p>
          <a:p>
            <a:pPr lvl="1"/>
            <a:endParaRPr lang="en-US" dirty="0"/>
          </a:p>
        </p:txBody>
      </p:sp>
    </p:spTree>
    <p:extLst>
      <p:ext uri="{BB962C8B-B14F-4D97-AF65-F5344CB8AC3E}">
        <p14:creationId xmlns:p14="http://schemas.microsoft.com/office/powerpoint/2010/main" val="259529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Back to Family Partnerships!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3000" b="1" i="1" dirty="0" smtClean="0">
                <a:solidFill>
                  <a:srgbClr val="006600"/>
                </a:solidFill>
                <a:latin typeface="Book Antiqua" panose="02040602050305030304" pitchFamily="18" charset="0"/>
              </a:rPr>
              <a:t>Family Involvement in Care (FIC) Intervention</a:t>
            </a:r>
          </a:p>
          <a:p>
            <a:pPr>
              <a:buClr>
                <a:srgbClr val="0070C0"/>
              </a:buClr>
              <a:buFont typeface="Wingdings" panose="05000000000000000000" pitchFamily="2" charset="2"/>
              <a:buChar char="v"/>
            </a:pPr>
            <a:r>
              <a:rPr lang="en-US" sz="2600" dirty="0" smtClean="0">
                <a:latin typeface="Book Antiqua" panose="02040602050305030304" pitchFamily="18" charset="0"/>
              </a:rPr>
              <a:t>Orienting </a:t>
            </a:r>
            <a:r>
              <a:rPr lang="en-US" sz="2600" dirty="0">
                <a:latin typeface="Book Antiqua" panose="02040602050305030304" pitchFamily="18" charset="0"/>
              </a:rPr>
              <a:t>family to the care environment</a:t>
            </a:r>
          </a:p>
          <a:p>
            <a:pPr>
              <a:buClr>
                <a:srgbClr val="7030A0"/>
              </a:buClr>
              <a:buFont typeface="Wingdings" panose="05000000000000000000" pitchFamily="2" charset="2"/>
              <a:buChar char="v"/>
            </a:pPr>
            <a:r>
              <a:rPr lang="en-US" sz="2600" b="1" dirty="0">
                <a:solidFill>
                  <a:srgbClr val="672C94"/>
                </a:solidFill>
                <a:latin typeface="Book Antiqua" panose="02040602050305030304" pitchFamily="18" charset="0"/>
              </a:rPr>
              <a:t>Educating staff</a:t>
            </a:r>
          </a:p>
          <a:p>
            <a:pPr>
              <a:buClr>
                <a:srgbClr val="0070C0"/>
              </a:buClr>
              <a:buFont typeface="Wingdings" panose="05000000000000000000" pitchFamily="2" charset="2"/>
              <a:buChar char="v"/>
            </a:pPr>
            <a:r>
              <a:rPr lang="en-US" sz="2600" dirty="0">
                <a:latin typeface="Book Antiqua" panose="02040602050305030304" pitchFamily="18" charset="0"/>
              </a:rPr>
              <a:t>Negotiating and forming a </a:t>
            </a:r>
            <a:r>
              <a:rPr lang="en-US" sz="2600" b="1" dirty="0">
                <a:solidFill>
                  <a:srgbClr val="A20000"/>
                </a:solidFill>
                <a:latin typeface="Book Antiqua" panose="02040602050305030304" pitchFamily="18" charset="0"/>
              </a:rPr>
              <a:t>PARTNERSHIP</a:t>
            </a:r>
          </a:p>
          <a:p>
            <a:pPr>
              <a:buClr>
                <a:srgbClr val="0070C0"/>
              </a:buClr>
              <a:buFont typeface="Wingdings" panose="05000000000000000000" pitchFamily="2" charset="2"/>
              <a:buChar char="v"/>
            </a:pPr>
            <a:r>
              <a:rPr lang="en-US" sz="2600" b="1" dirty="0">
                <a:solidFill>
                  <a:srgbClr val="0070C0"/>
                </a:solidFill>
                <a:latin typeface="Book Antiqua" panose="02040602050305030304" pitchFamily="18" charset="0"/>
              </a:rPr>
              <a:t>Educating family</a:t>
            </a:r>
          </a:p>
          <a:p>
            <a:pPr>
              <a:buClr>
                <a:srgbClr val="0070C0"/>
              </a:buClr>
              <a:buFont typeface="Wingdings" panose="05000000000000000000" pitchFamily="2" charset="2"/>
              <a:buChar char="v"/>
            </a:pPr>
            <a:r>
              <a:rPr lang="en-US" sz="2600" dirty="0">
                <a:latin typeface="Book Antiqua" panose="02040602050305030304" pitchFamily="18" charset="0"/>
              </a:rPr>
              <a:t>Following up to evaluate success &amp; renegotiate as needed</a:t>
            </a:r>
          </a:p>
          <a:p>
            <a:pPr lvl="1"/>
            <a:endParaRPr lang="en-US" dirty="0"/>
          </a:p>
          <a:p>
            <a:pPr marL="0" indent="0" algn="ctr">
              <a:buNone/>
            </a:pPr>
            <a:r>
              <a:rPr lang="en-US" sz="3000" b="1" dirty="0">
                <a:solidFill>
                  <a:srgbClr val="C00000"/>
                </a:solidFill>
                <a:latin typeface="Lucida Handwriting" panose="03010101010101010101" pitchFamily="66" charset="0"/>
              </a:rPr>
              <a:t>Education for family and staff is a main focus </a:t>
            </a:r>
            <a:r>
              <a:rPr lang="en-US" sz="3000" b="1" dirty="0" smtClean="0">
                <a:solidFill>
                  <a:srgbClr val="C00000"/>
                </a:solidFill>
                <a:latin typeface="Lucida Handwriting" panose="03010101010101010101" pitchFamily="66" charset="0"/>
              </a:rPr>
              <a:t>for FIC and person-centered care!</a:t>
            </a:r>
            <a:endParaRPr lang="en-US" sz="3000" dirty="0">
              <a:latin typeface="Lucida Handwriting" panose="03010101010101010101" pitchFamily="66" charset="0"/>
            </a:endParaRPr>
          </a:p>
          <a:p>
            <a:pPr marL="0" indent="0">
              <a:buNone/>
            </a:pPr>
            <a:endParaRPr lang="en-US" dirty="0"/>
          </a:p>
        </p:txBody>
      </p:sp>
    </p:spTree>
    <p:extLst>
      <p:ext uri="{BB962C8B-B14F-4D97-AF65-F5344CB8AC3E}">
        <p14:creationId xmlns:p14="http://schemas.microsoft.com/office/powerpoint/2010/main" val="267134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Partnership Agreements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70C0"/>
                </a:solidFill>
                <a:latin typeface="Book Antiqua" panose="02040602050305030304" pitchFamily="18" charset="0"/>
              </a:rPr>
              <a:t>Key elements of agreements</a:t>
            </a:r>
          </a:p>
          <a:p>
            <a:pPr>
              <a:buClr>
                <a:srgbClr val="0070C0"/>
              </a:buClr>
              <a:buFont typeface="Wingdings" panose="05000000000000000000" pitchFamily="2" charset="2"/>
              <a:buChar char="v"/>
            </a:pPr>
            <a:r>
              <a:rPr lang="en-US" sz="2400" dirty="0" smtClean="0">
                <a:latin typeface="Book Antiqua" panose="02040602050305030304" pitchFamily="18" charset="0"/>
              </a:rPr>
              <a:t>Health &amp; quality of life needs</a:t>
            </a:r>
          </a:p>
          <a:p>
            <a:pPr>
              <a:buClr>
                <a:srgbClr val="0070C0"/>
              </a:buClr>
              <a:buFont typeface="Wingdings" panose="05000000000000000000" pitchFamily="2" charset="2"/>
              <a:buChar char="v"/>
            </a:pPr>
            <a:r>
              <a:rPr lang="en-US" sz="2400" dirty="0" smtClean="0">
                <a:latin typeface="Book Antiqua" panose="02040602050305030304" pitchFamily="18" charset="0"/>
              </a:rPr>
              <a:t>Staff &amp; family participants</a:t>
            </a:r>
          </a:p>
          <a:p>
            <a:pPr>
              <a:buClr>
                <a:srgbClr val="0070C0"/>
              </a:buClr>
              <a:buFont typeface="Wingdings" panose="05000000000000000000" pitchFamily="2" charset="2"/>
              <a:buChar char="v"/>
            </a:pPr>
            <a:r>
              <a:rPr lang="en-US" sz="2400" dirty="0" smtClean="0">
                <a:latin typeface="Book Antiqua" panose="02040602050305030304" pitchFamily="18" charset="0"/>
              </a:rPr>
              <a:t>Specific goals</a:t>
            </a:r>
          </a:p>
          <a:p>
            <a:pPr>
              <a:buClr>
                <a:srgbClr val="0070C0"/>
              </a:buClr>
              <a:buFont typeface="Wingdings" panose="05000000000000000000" pitchFamily="2" charset="2"/>
              <a:buChar char="v"/>
            </a:pPr>
            <a:r>
              <a:rPr lang="en-US" sz="2400" dirty="0" smtClean="0">
                <a:latin typeface="Book Antiqua" panose="02040602050305030304" pitchFamily="18" charset="0"/>
              </a:rPr>
              <a:t>Specific activities</a:t>
            </a:r>
          </a:p>
          <a:p>
            <a:pPr lvl="1">
              <a:buClr>
                <a:srgbClr val="006600"/>
              </a:buClr>
              <a:buFont typeface="Wingdings" panose="05000000000000000000" pitchFamily="2" charset="2"/>
              <a:buChar char="ü"/>
            </a:pPr>
            <a:r>
              <a:rPr lang="en-US" sz="2400" dirty="0" smtClean="0">
                <a:latin typeface="Book Antiqua" panose="02040602050305030304" pitchFamily="18" charset="0"/>
              </a:rPr>
              <a:t>Physical</a:t>
            </a:r>
          </a:p>
          <a:p>
            <a:pPr lvl="1">
              <a:buClr>
                <a:srgbClr val="006600"/>
              </a:buClr>
              <a:buFont typeface="Wingdings" panose="05000000000000000000" pitchFamily="2" charset="2"/>
              <a:buChar char="ü"/>
            </a:pPr>
            <a:r>
              <a:rPr lang="en-US" sz="2400" dirty="0" smtClean="0">
                <a:latin typeface="Book Antiqua" panose="02040602050305030304" pitchFamily="18" charset="0"/>
              </a:rPr>
              <a:t>Psychosocial</a:t>
            </a:r>
          </a:p>
          <a:p>
            <a:pPr lvl="1">
              <a:buClr>
                <a:srgbClr val="006600"/>
              </a:buClr>
              <a:buFont typeface="Wingdings" panose="05000000000000000000" pitchFamily="2" charset="2"/>
              <a:buChar char="ü"/>
            </a:pPr>
            <a:r>
              <a:rPr lang="en-US" sz="2400" dirty="0" smtClean="0">
                <a:latin typeface="Book Antiqua" panose="02040602050305030304" pitchFamily="18" charset="0"/>
              </a:rPr>
              <a:t>Leisure/recreational</a:t>
            </a:r>
          </a:p>
          <a:p>
            <a:pPr lvl="1">
              <a:buClr>
                <a:srgbClr val="006600"/>
              </a:buClr>
              <a:buFont typeface="Wingdings" panose="05000000000000000000" pitchFamily="2" charset="2"/>
              <a:buChar char="ü"/>
            </a:pPr>
            <a:r>
              <a:rPr lang="en-US" sz="2400" dirty="0" smtClean="0">
                <a:latin typeface="Book Antiqua" panose="02040602050305030304" pitchFamily="18" charset="0"/>
              </a:rPr>
              <a:t>Financial</a:t>
            </a:r>
          </a:p>
          <a:p>
            <a:pPr>
              <a:buClr>
                <a:srgbClr val="0070C0"/>
              </a:buClr>
              <a:buFont typeface="Wingdings" panose="05000000000000000000" pitchFamily="2" charset="2"/>
              <a:buChar char="v"/>
            </a:pPr>
            <a:r>
              <a:rPr lang="en-US" sz="2400" dirty="0" smtClean="0">
                <a:latin typeface="Book Antiqua" panose="02040602050305030304" pitchFamily="18" charset="0"/>
              </a:rPr>
              <a:t>Target outcomes/monitoring</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981" y="2484692"/>
            <a:ext cx="2717032" cy="2701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2219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ighty Matters: How Many Meals a Day Should You E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4593" y="578507"/>
            <a:ext cx="2769811" cy="2769811"/>
          </a:xfrm>
          <a:prstGeom prst="rect">
            <a:avLst/>
          </a:prstGeom>
          <a:noFill/>
          <a:ln w="88900" cap="sq">
            <a:noFill/>
            <a:miter lim="800000"/>
          </a:ln>
          <a:effectLst>
            <a:outerShdw blurRad="50800" dist="50800" dir="5400000" algn="ctr" rotWithShape="0">
              <a:schemeClr val="bg1"/>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Partnership Agreements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a:solidFill>
                  <a:srgbClr val="7030A0"/>
                </a:solidFill>
                <a:latin typeface="Book Antiqua" panose="02040602050305030304" pitchFamily="18" charset="0"/>
              </a:rPr>
              <a:t>No “one right way”</a:t>
            </a:r>
          </a:p>
          <a:p>
            <a:pPr>
              <a:buClr>
                <a:srgbClr val="0070C0"/>
              </a:buClr>
              <a:buFont typeface="Wingdings" panose="05000000000000000000" pitchFamily="2" charset="2"/>
              <a:buChar char="v"/>
            </a:pPr>
            <a:r>
              <a:rPr lang="en-US" sz="2400" dirty="0">
                <a:latin typeface="Book Antiqua" panose="02040602050305030304" pitchFamily="18" charset="0"/>
              </a:rPr>
              <a:t>Depends on lots of factors</a:t>
            </a:r>
          </a:p>
          <a:p>
            <a:pPr lvl="1">
              <a:buClr>
                <a:srgbClr val="006600"/>
              </a:buClr>
              <a:buFont typeface="Wingdings" panose="05000000000000000000" pitchFamily="2" charset="2"/>
              <a:buChar char="ü"/>
            </a:pPr>
            <a:r>
              <a:rPr lang="en-US" sz="2400" dirty="0">
                <a:latin typeface="Book Antiqua" panose="02040602050305030304" pitchFamily="18" charset="0"/>
              </a:rPr>
              <a:t>Who is the provider? </a:t>
            </a:r>
          </a:p>
          <a:p>
            <a:pPr lvl="1">
              <a:buClr>
                <a:srgbClr val="006600"/>
              </a:buClr>
              <a:buFont typeface="Wingdings" panose="05000000000000000000" pitchFamily="2" charset="2"/>
              <a:buChar char="ü"/>
            </a:pPr>
            <a:r>
              <a:rPr lang="en-US" sz="2400" dirty="0">
                <a:latin typeface="Book Antiqua" panose="02040602050305030304" pitchFamily="18" charset="0"/>
              </a:rPr>
              <a:t>What is the setting/type of care?</a:t>
            </a:r>
          </a:p>
          <a:p>
            <a:pPr lvl="1">
              <a:buClr>
                <a:srgbClr val="006600"/>
              </a:buClr>
              <a:buFont typeface="Wingdings" panose="05000000000000000000" pitchFamily="2" charset="2"/>
              <a:buChar char="ü"/>
            </a:pPr>
            <a:r>
              <a:rPr lang="en-US" sz="2400" dirty="0">
                <a:latin typeface="Book Antiqua" panose="02040602050305030304" pitchFamily="18" charset="0"/>
              </a:rPr>
              <a:t>What is the typical </a:t>
            </a:r>
            <a:br>
              <a:rPr lang="en-US" sz="2400" dirty="0">
                <a:latin typeface="Book Antiqua" panose="02040602050305030304" pitchFamily="18" charset="0"/>
              </a:rPr>
            </a:br>
            <a:r>
              <a:rPr lang="en-US" sz="2400" dirty="0">
                <a:latin typeface="Book Antiqua" panose="02040602050305030304" pitchFamily="18" charset="0"/>
              </a:rPr>
              <a:t>communication style or method</a:t>
            </a:r>
            <a:r>
              <a:rPr lang="en-US" sz="2400" dirty="0" smtClean="0">
                <a:latin typeface="Book Antiqua" panose="02040602050305030304" pitchFamily="18" charset="0"/>
              </a:rPr>
              <a:t>?</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Specific approaches to being </a:t>
            </a:r>
            <a:r>
              <a:rPr lang="en-US" sz="2400" b="1" dirty="0" smtClean="0">
                <a:solidFill>
                  <a:srgbClr val="C00000"/>
                </a:solidFill>
                <a:latin typeface="Book Antiqua" panose="02040602050305030304" pitchFamily="18" charset="0"/>
              </a:rPr>
              <a:t>Person-Centered </a:t>
            </a:r>
            <a:r>
              <a:rPr lang="en-US" sz="2400" dirty="0" smtClean="0">
                <a:latin typeface="Book Antiqua" panose="02040602050305030304" pitchFamily="18" charset="0"/>
              </a:rPr>
              <a:t>may also vary</a:t>
            </a:r>
          </a:p>
          <a:p>
            <a:pPr lvl="1">
              <a:buClr>
                <a:srgbClr val="006600"/>
              </a:buClr>
              <a:buFont typeface="Wingdings" panose="05000000000000000000" pitchFamily="2" charset="2"/>
              <a:buChar char="ü"/>
            </a:pPr>
            <a:r>
              <a:rPr lang="en-US" sz="2400" dirty="0" smtClean="0">
                <a:latin typeface="Book Antiqua" panose="02040602050305030304" pitchFamily="18" charset="0"/>
              </a:rPr>
              <a:t>Apply values and principles to type of care</a:t>
            </a:r>
          </a:p>
          <a:p>
            <a:pPr lvl="1">
              <a:buClr>
                <a:srgbClr val="006600"/>
              </a:buClr>
              <a:buFont typeface="Wingdings" panose="05000000000000000000" pitchFamily="2" charset="2"/>
              <a:buChar char="ü"/>
            </a:pPr>
            <a:r>
              <a:rPr lang="en-US" sz="2400" dirty="0" smtClean="0">
                <a:latin typeface="Book Antiqua" panose="02040602050305030304" pitchFamily="18" charset="0"/>
              </a:rPr>
              <a:t>Use elements to guide practices</a:t>
            </a:r>
          </a:p>
          <a:p>
            <a:endParaRPr lang="en-US" b="1" dirty="0">
              <a:solidFill>
                <a:srgbClr val="C00000"/>
              </a:solidFill>
            </a:endParaRPr>
          </a:p>
        </p:txBody>
      </p:sp>
    </p:spTree>
    <p:extLst>
      <p:ext uri="{BB962C8B-B14F-4D97-AF65-F5344CB8AC3E}">
        <p14:creationId xmlns:p14="http://schemas.microsoft.com/office/powerpoint/2010/main" val="1860413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Intervention Assessment Inventory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fontScale="77500" lnSpcReduction="20000"/>
          </a:bodyPr>
          <a:lstStyle/>
          <a:p>
            <a:pPr>
              <a:buClr>
                <a:srgbClr val="0070C0"/>
              </a:buClr>
              <a:buFont typeface="Wingdings" panose="05000000000000000000" pitchFamily="2" charset="2"/>
              <a:buChar char="v"/>
            </a:pPr>
            <a:r>
              <a:rPr lang="en-US" sz="3600" b="1" dirty="0" smtClean="0">
                <a:solidFill>
                  <a:srgbClr val="0070C0"/>
                </a:solidFill>
                <a:latin typeface="Book Antiqua" panose="02040602050305030304" pitchFamily="18" charset="0"/>
              </a:rPr>
              <a:t>Person with dementia</a:t>
            </a:r>
          </a:p>
          <a:p>
            <a:pPr lvl="1">
              <a:buClr>
                <a:srgbClr val="006600"/>
              </a:buClr>
              <a:buFont typeface="Wingdings" panose="05000000000000000000" pitchFamily="2" charset="2"/>
              <a:buChar char="ü"/>
            </a:pPr>
            <a:r>
              <a:rPr lang="en-US" sz="3100" dirty="0" smtClean="0">
                <a:latin typeface="Book Antiqua" panose="02040602050305030304" pitchFamily="18" charset="0"/>
              </a:rPr>
              <a:t>Functional abilities?</a:t>
            </a:r>
          </a:p>
          <a:p>
            <a:pPr lvl="1">
              <a:buClr>
                <a:srgbClr val="006600"/>
              </a:buClr>
              <a:buFont typeface="Wingdings" panose="05000000000000000000" pitchFamily="2" charset="2"/>
              <a:buChar char="ü"/>
            </a:pPr>
            <a:r>
              <a:rPr lang="en-US" sz="3100" dirty="0" smtClean="0">
                <a:latin typeface="Book Antiqua" panose="02040602050305030304" pitchFamily="18" charset="0"/>
              </a:rPr>
              <a:t>Self care abilities?</a:t>
            </a:r>
          </a:p>
          <a:p>
            <a:pPr lvl="1">
              <a:buClr>
                <a:srgbClr val="006600"/>
              </a:buClr>
              <a:buFont typeface="Wingdings" panose="05000000000000000000" pitchFamily="2" charset="2"/>
              <a:buChar char="ü"/>
            </a:pPr>
            <a:r>
              <a:rPr lang="en-US" sz="3100" dirty="0" smtClean="0">
                <a:latin typeface="Book Antiqua" panose="02040602050305030304" pitchFamily="18" charset="0"/>
              </a:rPr>
              <a:t>Cognitive function?</a:t>
            </a:r>
          </a:p>
          <a:p>
            <a:pPr lvl="1">
              <a:buClr>
                <a:srgbClr val="006600"/>
              </a:buClr>
              <a:buFont typeface="Wingdings" panose="05000000000000000000" pitchFamily="2" charset="2"/>
              <a:buChar char="ü"/>
            </a:pPr>
            <a:r>
              <a:rPr lang="en-US" sz="3100" dirty="0" smtClean="0">
                <a:latin typeface="Book Antiqua" panose="02040602050305030304" pitchFamily="18" charset="0"/>
              </a:rPr>
              <a:t>Pleasurable activities?</a:t>
            </a:r>
          </a:p>
          <a:p>
            <a:pPr>
              <a:buClr>
                <a:srgbClr val="0070C0"/>
              </a:buClr>
              <a:buFont typeface="Wingdings" panose="05000000000000000000" pitchFamily="2" charset="2"/>
              <a:buChar char="v"/>
            </a:pPr>
            <a:r>
              <a:rPr lang="en-US" sz="3600" b="1" dirty="0" smtClean="0">
                <a:solidFill>
                  <a:srgbClr val="0070C0"/>
                </a:solidFill>
                <a:latin typeface="Book Antiqua" panose="02040602050305030304" pitchFamily="18" charset="0"/>
                <a:sym typeface="Wingdings" panose="05000000000000000000" pitchFamily="2" charset="2"/>
              </a:rPr>
              <a:t>Also consider . . .</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Values</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Preferences</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Goals for care, treatment, engagement</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Longstanding interests, history</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Personality</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Life experiences</a:t>
            </a:r>
          </a:p>
          <a:p>
            <a:pPr lvl="1">
              <a:buClr>
                <a:srgbClr val="006600"/>
              </a:buClr>
              <a:buFont typeface="Wingdings" panose="05000000000000000000" pitchFamily="2" charset="2"/>
              <a:buChar char="ü"/>
            </a:pPr>
            <a:r>
              <a:rPr lang="en-US" sz="3100" dirty="0" smtClean="0">
                <a:latin typeface="Book Antiqua" panose="02040602050305030304" pitchFamily="18" charset="0"/>
                <a:sym typeface="Wingdings" panose="05000000000000000000" pitchFamily="2" charset="2"/>
              </a:rPr>
              <a:t>Purpose</a:t>
            </a:r>
          </a:p>
          <a:p>
            <a:pPr marL="0" indent="0">
              <a:buNone/>
            </a:pPr>
            <a:endParaRPr lang="en-US" dirty="0" smtClean="0">
              <a:sym typeface="Wingdings" panose="05000000000000000000" pitchFamily="2" charset="2"/>
            </a:endParaRP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684" y="1594640"/>
            <a:ext cx="3988082" cy="2641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0235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Summary</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0070C0"/>
                </a:solidFill>
                <a:latin typeface="Book Antiqua" panose="02040602050305030304" pitchFamily="18" charset="0"/>
              </a:rPr>
              <a:t>Person-centered care is understanding and respecting long-standing habits, preferences and needs of the person with dementia</a:t>
            </a:r>
          </a:p>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Person-centered = Person First</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smtClean="0">
                <a:latin typeface="Book Antiqua" panose="02040602050305030304" pitchFamily="18" charset="0"/>
              </a:rPr>
              <a:t>Values &amp; principles: Dignity, respect, choice, engagement</a:t>
            </a:r>
          </a:p>
          <a:p>
            <a:pPr>
              <a:buClr>
                <a:srgbClr val="0070C0"/>
              </a:buClr>
              <a:buFont typeface="Wingdings" panose="05000000000000000000" pitchFamily="2" charset="2"/>
              <a:buChar char="v"/>
            </a:pPr>
            <a:r>
              <a:rPr lang="en-US" sz="2400" dirty="0" smtClean="0">
                <a:latin typeface="Book Antiqua" panose="02040602050305030304" pitchFamily="18" charset="0"/>
              </a:rPr>
              <a:t>Practices that make values &amp; principles VISIBLE in care</a:t>
            </a:r>
          </a:p>
          <a:p>
            <a:pPr>
              <a:buClr>
                <a:srgbClr val="0070C0"/>
              </a:buClr>
              <a:buFont typeface="Wingdings" panose="05000000000000000000" pitchFamily="2" charset="2"/>
              <a:buChar char="v"/>
            </a:pPr>
            <a:r>
              <a:rPr lang="en-US" sz="2400" dirty="0" smtClean="0">
                <a:latin typeface="Book Antiqua" panose="02040602050305030304" pitchFamily="18" charset="0"/>
              </a:rPr>
              <a:t>Family involvement</a:t>
            </a:r>
          </a:p>
          <a:p>
            <a:pPr>
              <a:buClr>
                <a:srgbClr val="0070C0"/>
              </a:buClr>
              <a:buFont typeface="Wingdings" panose="05000000000000000000" pitchFamily="2" charset="2"/>
              <a:buChar char="v"/>
            </a:pPr>
            <a:r>
              <a:rPr lang="en-US" sz="2400" dirty="0" smtClean="0">
                <a:latin typeface="Book Antiqua" panose="02040602050305030304" pitchFamily="18" charset="0"/>
              </a:rPr>
              <a:t>Organizational “culture” that supports care practices</a:t>
            </a:r>
          </a:p>
          <a:p>
            <a:endParaRPr lang="en-US" dirty="0" smtClean="0"/>
          </a:p>
          <a:p>
            <a:pPr marL="0" indent="0">
              <a:buNone/>
            </a:pPr>
            <a:endParaRPr lang="en-US" dirty="0" smtClean="0"/>
          </a:p>
        </p:txBody>
      </p:sp>
    </p:spTree>
    <p:extLst>
      <p:ext uri="{BB962C8B-B14F-4D97-AF65-F5344CB8AC3E}">
        <p14:creationId xmlns:p14="http://schemas.microsoft.com/office/powerpoint/2010/main" val="121277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Coming up next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6600"/>
                </a:solidFill>
                <a:latin typeface="Book Antiqua" panose="02040602050305030304" pitchFamily="18" charset="0"/>
              </a:rPr>
              <a:t>Staying Person-Centered: Opportunities and Methods</a:t>
            </a:r>
          </a:p>
        </p:txBody>
      </p:sp>
    </p:spTree>
    <p:extLst>
      <p:ext uri="{BB962C8B-B14F-4D97-AF65-F5344CB8AC3E}">
        <p14:creationId xmlns:p14="http://schemas.microsoft.com/office/powerpoint/2010/main" val="102887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Training Goals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lstStyle/>
          <a:p>
            <a:pPr marL="0" indent="0">
              <a:buClr>
                <a:srgbClr val="0070C0"/>
              </a:buClr>
              <a:buNone/>
            </a:pPr>
            <a:r>
              <a:rPr lang="en-US" sz="2400" b="1" dirty="0">
                <a:solidFill>
                  <a:srgbClr val="0070C0"/>
                </a:solidFill>
                <a:latin typeface="Book Antiqua" panose="02040602050305030304" pitchFamily="18" charset="0"/>
              </a:rPr>
              <a:t>Goals for our series  </a:t>
            </a:r>
          </a:p>
          <a:p>
            <a:pPr lvl="1">
              <a:buClr>
                <a:srgbClr val="0070C0"/>
              </a:buClr>
              <a:buFont typeface="Wingdings" panose="05000000000000000000" pitchFamily="2" charset="2"/>
              <a:buChar char="v"/>
            </a:pPr>
            <a:r>
              <a:rPr lang="en-US" sz="2400" dirty="0">
                <a:latin typeface="Book Antiqua" panose="02040602050305030304" pitchFamily="18" charset="0"/>
              </a:rPr>
              <a:t>Enhance family involvement in the daily care of their loved ones</a:t>
            </a:r>
          </a:p>
          <a:p>
            <a:pPr lvl="1">
              <a:buClr>
                <a:srgbClr val="0070C0"/>
              </a:buClr>
              <a:buFont typeface="Wingdings" panose="05000000000000000000" pitchFamily="2" charset="2"/>
              <a:buChar char="v"/>
            </a:pPr>
            <a:r>
              <a:rPr lang="en-US" sz="2400" dirty="0">
                <a:latin typeface="Book Antiqua" panose="02040602050305030304" pitchFamily="18" charset="0"/>
              </a:rPr>
              <a:t>Promote person-centered care</a:t>
            </a:r>
          </a:p>
          <a:p>
            <a:pPr lvl="1">
              <a:buClr>
                <a:srgbClr val="0070C0"/>
              </a:buClr>
              <a:buFont typeface="Wingdings" panose="05000000000000000000" pitchFamily="2" charset="2"/>
              <a:buChar char="v"/>
            </a:pPr>
            <a:endParaRPr lang="en-US" sz="2400" dirty="0">
              <a:latin typeface="Book Antiqua" panose="02040602050305030304" pitchFamily="18" charset="0"/>
            </a:endParaRPr>
          </a:p>
          <a:p>
            <a:pPr marL="0" indent="0">
              <a:buClr>
                <a:srgbClr val="0070C0"/>
              </a:buClr>
              <a:buNone/>
            </a:pPr>
            <a:r>
              <a:rPr lang="en-US" sz="2400" b="1" dirty="0">
                <a:solidFill>
                  <a:srgbClr val="0070C0"/>
                </a:solidFill>
                <a:latin typeface="Book Antiqua" panose="02040602050305030304" pitchFamily="18" charset="0"/>
              </a:rPr>
              <a:t>Goals for today </a:t>
            </a:r>
            <a:endParaRPr lang="en-US" sz="2400" b="1" dirty="0">
              <a:solidFill>
                <a:srgbClr val="0070C0"/>
              </a:solidFill>
              <a:latin typeface="Book Antiqua" panose="02040602050305030304" pitchFamily="18" charset="0"/>
              <a:sym typeface="Wingdings" panose="05000000000000000000" pitchFamily="2" charset="2"/>
            </a:endParaRPr>
          </a:p>
          <a:p>
            <a:pPr lvl="1">
              <a:buClr>
                <a:srgbClr val="0070C0"/>
              </a:buClr>
              <a:buFont typeface="Wingdings" panose="05000000000000000000" pitchFamily="2" charset="2"/>
              <a:buChar char="v"/>
            </a:pPr>
            <a:r>
              <a:rPr lang="en-US" sz="2400" dirty="0">
                <a:latin typeface="Book Antiqua" panose="02040602050305030304" pitchFamily="18" charset="0"/>
              </a:rPr>
              <a:t>Introduce Person-Centered Care</a:t>
            </a:r>
          </a:p>
          <a:p>
            <a:pPr lvl="1">
              <a:buClr>
                <a:srgbClr val="0070C0"/>
              </a:buClr>
              <a:buFont typeface="Wingdings" panose="05000000000000000000" pitchFamily="2" charset="2"/>
              <a:buChar char="v"/>
            </a:pPr>
            <a:r>
              <a:rPr lang="en-US" sz="2400" dirty="0">
                <a:latin typeface="Book Antiqua" panose="02040602050305030304" pitchFamily="18" charset="0"/>
              </a:rPr>
              <a:t>Link principles to the Family Involvement in Care Intervention</a:t>
            </a:r>
          </a:p>
          <a:p>
            <a:pPr marL="0" indent="0">
              <a:buNone/>
            </a:pPr>
            <a:endParaRPr lang="en-US" dirty="0"/>
          </a:p>
        </p:txBody>
      </p:sp>
    </p:spTree>
    <p:extLst>
      <p:ext uri="{BB962C8B-B14F-4D97-AF65-F5344CB8AC3E}">
        <p14:creationId xmlns:p14="http://schemas.microsoft.com/office/powerpoint/2010/main" val="410300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Staff-Family Partnerships</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Book Antiqua" panose="02040602050305030304" pitchFamily="18" charset="0"/>
              </a:rPr>
              <a:t>Emphasize </a:t>
            </a:r>
            <a:r>
              <a:rPr lang="en-US" sz="2400" b="1" dirty="0" smtClean="0">
                <a:solidFill>
                  <a:srgbClr val="0070C0"/>
                </a:solidFill>
                <a:latin typeface="Book Antiqua" panose="02040602050305030304" pitchFamily="18" charset="0"/>
              </a:rPr>
              <a:t>person-centered </a:t>
            </a:r>
            <a:r>
              <a:rPr lang="en-US" sz="2400" b="1" dirty="0">
                <a:solidFill>
                  <a:srgbClr val="0070C0"/>
                </a:solidFill>
                <a:latin typeface="Book Antiqua" panose="02040602050305030304" pitchFamily="18" charset="0"/>
              </a:rPr>
              <a:t>focus</a:t>
            </a:r>
            <a:endParaRPr lang="en-US" sz="2400" dirty="0">
              <a:solidFill>
                <a:srgbClr val="0070C0"/>
              </a:solidFill>
              <a:latin typeface="Book Antiqua" panose="02040602050305030304" pitchFamily="18" charset="0"/>
            </a:endParaRPr>
          </a:p>
          <a:p>
            <a:pPr>
              <a:buClr>
                <a:srgbClr val="0070C0"/>
              </a:buClr>
              <a:buFont typeface="Wingdings" panose="05000000000000000000" pitchFamily="2" charset="2"/>
              <a:buChar char="v"/>
            </a:pPr>
            <a:r>
              <a:rPr lang="en-US" sz="2400" dirty="0">
                <a:latin typeface="Book Antiqua" panose="02040602050305030304" pitchFamily="18" charset="0"/>
              </a:rPr>
              <a:t>Promote “goal-directed” care</a:t>
            </a:r>
          </a:p>
          <a:p>
            <a:pPr>
              <a:buClr>
                <a:srgbClr val="0070C0"/>
              </a:buClr>
              <a:buFont typeface="Wingdings" panose="05000000000000000000" pitchFamily="2" charset="2"/>
              <a:buChar char="v"/>
            </a:pPr>
            <a:r>
              <a:rPr lang="en-US" sz="2400" dirty="0" smtClean="0">
                <a:latin typeface="Book Antiqua" panose="02040602050305030304" pitchFamily="18" charset="0"/>
              </a:rPr>
              <a:t>Focus on the person, not the task</a:t>
            </a:r>
            <a:endParaRPr lang="en-US" sz="2400" dirty="0">
              <a:latin typeface="Book Antiqua" panose="02040602050305030304" pitchFamily="18" charset="0"/>
            </a:endParaRPr>
          </a:p>
          <a:p>
            <a:pPr>
              <a:buClr>
                <a:srgbClr val="0070C0"/>
              </a:buClr>
              <a:buFont typeface="Wingdings" panose="05000000000000000000" pitchFamily="2" charset="2"/>
              <a:buChar char="v"/>
            </a:pPr>
            <a:r>
              <a:rPr lang="en-US" sz="2400" dirty="0">
                <a:latin typeface="Book Antiqua" panose="02040602050305030304" pitchFamily="18" charset="0"/>
              </a:rPr>
              <a:t>Advance “Knowing the person” with dementia</a:t>
            </a:r>
          </a:p>
          <a:p>
            <a:pPr>
              <a:buClr>
                <a:srgbClr val="0070C0"/>
              </a:buClr>
              <a:buFont typeface="Wingdings" panose="05000000000000000000" pitchFamily="2" charset="2"/>
              <a:buChar char="v"/>
            </a:pPr>
            <a:r>
              <a:rPr lang="en-US" sz="2400" dirty="0">
                <a:latin typeface="Book Antiqua" panose="02040602050305030304" pitchFamily="18" charset="0"/>
              </a:rPr>
              <a:t>Adapt to changes/changing goals over </a:t>
            </a:r>
            <a:r>
              <a:rPr lang="en-US" sz="2400" dirty="0" smtClean="0">
                <a:latin typeface="Book Antiqua" panose="02040602050305030304" pitchFamily="18" charset="0"/>
              </a:rPr>
              <a:t>time</a:t>
            </a:r>
          </a:p>
          <a:p>
            <a:pPr marL="0" indent="0">
              <a:buNone/>
            </a:pPr>
            <a:endParaRPr lang="en-US" sz="2400" dirty="0" smtClean="0">
              <a:latin typeface="Book Antiqua" panose="02040602050305030304" pitchFamily="18" charset="0"/>
            </a:endParaRPr>
          </a:p>
          <a:p>
            <a:pPr marL="0" indent="0">
              <a:buNone/>
            </a:pPr>
            <a:r>
              <a:rPr lang="en-US" sz="2400" dirty="0" smtClean="0">
                <a:latin typeface="Book Antiqua" panose="02040602050305030304" pitchFamily="18" charset="0"/>
              </a:rPr>
              <a:t>Promote high quality dementia care by working as a </a:t>
            </a:r>
            <a:r>
              <a:rPr lang="en-US" sz="2400" b="1" dirty="0" smtClean="0">
                <a:solidFill>
                  <a:srgbClr val="A20000"/>
                </a:solidFill>
                <a:latin typeface="Book Antiqua" panose="02040602050305030304" pitchFamily="18" charset="0"/>
              </a:rPr>
              <a:t>TEAM</a:t>
            </a:r>
            <a:endParaRPr lang="en-US" sz="2400" b="1" dirty="0">
              <a:solidFill>
                <a:srgbClr val="A20000"/>
              </a:solidFill>
              <a:latin typeface="Book Antiqua" panose="02040602050305030304" pitchFamily="18" charset="0"/>
            </a:endParaRPr>
          </a:p>
          <a:p>
            <a:endParaRPr lang="en-US" dirty="0"/>
          </a:p>
        </p:txBody>
      </p:sp>
    </p:spTree>
    <p:extLst>
      <p:ext uri="{BB962C8B-B14F-4D97-AF65-F5344CB8AC3E}">
        <p14:creationId xmlns:p14="http://schemas.microsoft.com/office/powerpoint/2010/main" val="55893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69" y="374900"/>
            <a:ext cx="8144267" cy="763525"/>
          </a:xfrm>
        </p:spPr>
        <p:txBody>
          <a:bodyPr>
            <a:normAutofit/>
          </a:bodyPr>
          <a:lstStyle/>
          <a:p>
            <a:r>
              <a:rPr lang="en-US" sz="3600" dirty="0" smtClean="0">
                <a:solidFill>
                  <a:srgbClr val="0070C0"/>
                </a:solidFill>
                <a:effectLst/>
                <a:latin typeface="Book Antiqua" panose="02040602050305030304" pitchFamily="18" charset="0"/>
              </a:rPr>
              <a:t>Person-Centered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176370" y="1419829"/>
            <a:ext cx="8144267" cy="4885021"/>
          </a:xfrm>
        </p:spPr>
        <p:txBody>
          <a:bodyPr>
            <a:normAutofit/>
          </a:bodyPr>
          <a:lstStyle/>
          <a:p>
            <a:pPr marL="0" indent="0">
              <a:buNone/>
            </a:pPr>
            <a:r>
              <a:rPr lang="en-US" sz="2400" dirty="0" smtClean="0">
                <a:latin typeface="Book Antiqua" panose="02040602050305030304" pitchFamily="18" charset="0"/>
              </a:rPr>
              <a:t>Movement tagline: </a:t>
            </a:r>
            <a:r>
              <a:rPr lang="en-US" sz="2400" b="1" dirty="0" smtClean="0">
                <a:solidFill>
                  <a:srgbClr val="A20000"/>
                </a:solidFill>
                <a:latin typeface="Book Antiqua" panose="02040602050305030304" pitchFamily="18" charset="0"/>
              </a:rPr>
              <a:t>“The person comes first.”</a:t>
            </a:r>
          </a:p>
          <a:p>
            <a:pPr marL="0" indent="0">
              <a:buNone/>
            </a:pPr>
            <a:r>
              <a:rPr lang="en-US" sz="2400" b="1" dirty="0" smtClean="0">
                <a:solidFill>
                  <a:srgbClr val="0070C0"/>
                </a:solidFill>
                <a:latin typeface="Book Antiqua" panose="02040602050305030304" pitchFamily="18" charset="0"/>
              </a:rPr>
              <a:t>Reaction to hopelessness</a:t>
            </a:r>
            <a:r>
              <a:rPr lang="en-US" sz="2400" dirty="0" smtClean="0">
                <a:solidFill>
                  <a:srgbClr val="0070C0"/>
                </a:solidFill>
                <a:latin typeface="Book Antiqua" panose="02040602050305030304" pitchFamily="18" charset="0"/>
              </a:rPr>
              <a:t> </a:t>
            </a:r>
          </a:p>
          <a:p>
            <a:pPr>
              <a:buClr>
                <a:srgbClr val="0070C0"/>
              </a:buClr>
              <a:buFont typeface="Wingdings" panose="05000000000000000000" pitchFamily="2" charset="2"/>
              <a:buChar char="v"/>
            </a:pPr>
            <a:r>
              <a:rPr lang="en-US" sz="2400" dirty="0" smtClean="0">
                <a:latin typeface="Book Antiqua" panose="02040602050305030304" pitchFamily="18" charset="0"/>
              </a:rPr>
              <a:t>Nothing can be done</a:t>
            </a:r>
          </a:p>
          <a:p>
            <a:pPr>
              <a:buClr>
                <a:srgbClr val="0070C0"/>
              </a:buClr>
              <a:buFont typeface="Wingdings" panose="05000000000000000000" pitchFamily="2" charset="2"/>
              <a:buChar char="v"/>
            </a:pPr>
            <a:r>
              <a:rPr lang="en-US" sz="2400" dirty="0" smtClean="0">
                <a:latin typeface="Book Antiqua" panose="02040602050305030304" pitchFamily="18" charset="0"/>
              </a:rPr>
              <a:t>Poor quality of life is inevitable </a:t>
            </a:r>
          </a:p>
          <a:p>
            <a:pPr marL="0" indent="0">
              <a:buNone/>
            </a:pPr>
            <a:r>
              <a:rPr lang="en-US" sz="2400" b="1" dirty="0" smtClean="0">
                <a:solidFill>
                  <a:srgbClr val="7030A0"/>
                </a:solidFill>
                <a:latin typeface="Book Antiqua" panose="02040602050305030304" pitchFamily="18" charset="0"/>
              </a:rPr>
              <a:t>Alternative view</a:t>
            </a:r>
          </a:p>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Well-being</a:t>
            </a:r>
            <a:r>
              <a:rPr lang="en-US" sz="2400" dirty="0" smtClean="0">
                <a:latin typeface="Book Antiqua" panose="02040602050305030304" pitchFamily="18" charset="0"/>
              </a:rPr>
              <a:t> </a:t>
            </a:r>
            <a:r>
              <a:rPr lang="en-US" sz="2400" dirty="0" smtClean="0">
                <a:latin typeface="Book Antiqua" panose="02040602050305030304" pitchFamily="18" charset="0"/>
                <a:sym typeface="Wingdings" panose="05000000000000000000" pitchFamily="2" charset="2"/>
              </a:rPr>
              <a:t> I</a:t>
            </a:r>
            <a:r>
              <a:rPr lang="en-US" sz="2400" dirty="0" smtClean="0">
                <a:latin typeface="Book Antiqua" panose="02040602050305030304" pitchFamily="18" charset="0"/>
              </a:rPr>
              <a:t>nteraction between </a:t>
            </a:r>
            <a:r>
              <a:rPr lang="en-US" sz="2400" u="sng" dirty="0" smtClean="0">
                <a:latin typeface="Book Antiqua" panose="02040602050305030304" pitchFamily="18" charset="0"/>
              </a:rPr>
              <a:t>impairment</a:t>
            </a:r>
            <a:r>
              <a:rPr lang="en-US" sz="2400" dirty="0" smtClean="0">
                <a:latin typeface="Book Antiqua" panose="02040602050305030304" pitchFamily="18" charset="0"/>
              </a:rPr>
              <a:t> and </a:t>
            </a:r>
            <a:r>
              <a:rPr lang="en-US" sz="2400" u="sng" dirty="0" smtClean="0">
                <a:latin typeface="Book Antiqua" panose="02040602050305030304" pitchFamily="18" charset="0"/>
              </a:rPr>
              <a:t>psycho-social aspects </a:t>
            </a:r>
            <a:r>
              <a:rPr lang="en-US" sz="2400" dirty="0" smtClean="0">
                <a:latin typeface="Book Antiqua" panose="02040602050305030304" pitchFamily="18" charset="0"/>
              </a:rPr>
              <a:t>of life</a:t>
            </a:r>
          </a:p>
          <a:p>
            <a:pPr>
              <a:buClr>
                <a:srgbClr val="0070C0"/>
              </a:buClr>
              <a:buFont typeface="Wingdings" panose="05000000000000000000" pitchFamily="2" charset="2"/>
              <a:buChar char="v"/>
            </a:pPr>
            <a:r>
              <a:rPr lang="en-US" sz="2400" dirty="0" smtClean="0">
                <a:latin typeface="Book Antiqua" panose="02040602050305030304" pitchFamily="18" charset="0"/>
              </a:rPr>
              <a:t>Affirm person’s value as a human being</a:t>
            </a:r>
          </a:p>
          <a:p>
            <a:pPr>
              <a:buClr>
                <a:srgbClr val="0070C0"/>
              </a:buClr>
              <a:buFont typeface="Wingdings" panose="05000000000000000000" pitchFamily="2" charset="2"/>
              <a:buChar char="v"/>
            </a:pPr>
            <a:r>
              <a:rPr lang="en-US" sz="2400" dirty="0" smtClean="0">
                <a:latin typeface="Book Antiqua" panose="02040602050305030304" pitchFamily="18" charset="0"/>
              </a:rPr>
              <a:t>Build on individual’s strengths</a:t>
            </a:r>
          </a:p>
          <a:p>
            <a:pPr>
              <a:buClr>
                <a:srgbClr val="0070C0"/>
              </a:buClr>
              <a:buFont typeface="Wingdings" panose="05000000000000000000" pitchFamily="2" charset="2"/>
              <a:buChar char="v"/>
            </a:pPr>
            <a:r>
              <a:rPr lang="en-US" sz="2400" dirty="0" smtClean="0">
                <a:latin typeface="Book Antiqua" panose="02040602050305030304" pitchFamily="18" charset="0"/>
              </a:rPr>
              <a:t>Find purpose!</a:t>
            </a:r>
          </a:p>
          <a:p>
            <a:endParaRPr lang="en-US" dirty="0"/>
          </a:p>
        </p:txBody>
      </p:sp>
    </p:spTree>
    <p:extLst>
      <p:ext uri="{BB962C8B-B14F-4D97-AF65-F5344CB8AC3E}">
        <p14:creationId xmlns:p14="http://schemas.microsoft.com/office/powerpoint/2010/main" val="404540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sym typeface="Wingdings" panose="05000000000000000000" pitchFamily="2" charset="2"/>
              </a:rPr>
              <a:t>What is Person-Centered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Autofit/>
          </a:bodyPr>
          <a:lstStyle/>
          <a:p>
            <a:pPr marL="0" indent="0">
              <a:buNone/>
            </a:pPr>
            <a:r>
              <a:rPr lang="en-US" sz="2400" dirty="0" smtClean="0">
                <a:latin typeface="Book Antiqua" panose="02040602050305030304" pitchFamily="18" charset="0"/>
                <a:sym typeface="Wingdings" panose="05000000000000000000" pitchFamily="2" charset="2"/>
              </a:rPr>
              <a:t>Person-centered care involves </a:t>
            </a:r>
            <a:r>
              <a:rPr lang="en-US" sz="2400" b="1" dirty="0" smtClean="0">
                <a:solidFill>
                  <a:srgbClr val="7030A0"/>
                </a:solidFill>
                <a:latin typeface="Book Antiqua" panose="02040602050305030304" pitchFamily="18" charset="0"/>
                <a:sym typeface="Wingdings" panose="05000000000000000000" pitchFamily="2" charset="2"/>
              </a:rPr>
              <a:t>tailoring care to the person’s interests, abilities, history and personality</a:t>
            </a:r>
            <a:endParaRPr lang="en-US" sz="2400" dirty="0" smtClean="0">
              <a:latin typeface="Book Antiqua" panose="02040602050305030304" pitchFamily="18" charset="0"/>
              <a:sym typeface="Wingdings" panose="05000000000000000000" pitchFamily="2" charset="2"/>
            </a:endParaRPr>
          </a:p>
          <a:p>
            <a:pPr marL="0" indent="0">
              <a:spcBef>
                <a:spcPts val="3000"/>
              </a:spcBef>
              <a:buNone/>
            </a:pPr>
            <a:r>
              <a:rPr lang="en-US" sz="2400" dirty="0" smtClean="0">
                <a:latin typeface="Book Antiqua" panose="02040602050305030304" pitchFamily="18" charset="0"/>
                <a:sym typeface="Wingdings" panose="05000000000000000000" pitchFamily="2" charset="2"/>
              </a:rPr>
              <a:t>Family, caregivers, and the </a:t>
            </a:r>
            <a:r>
              <a:rPr lang="en-US" sz="2400" b="1" dirty="0" smtClean="0">
                <a:solidFill>
                  <a:srgbClr val="0070C0"/>
                </a:solidFill>
                <a:latin typeface="Book Antiqua" panose="02040602050305030304" pitchFamily="18" charset="0"/>
                <a:sym typeface="Wingdings" panose="05000000000000000000" pitchFamily="2" charset="2"/>
              </a:rPr>
              <a:t>PERSON with dementia </a:t>
            </a:r>
            <a:r>
              <a:rPr lang="en-US" sz="2400" dirty="0" smtClean="0">
                <a:latin typeface="Book Antiqua" panose="02040602050305030304" pitchFamily="18" charset="0"/>
                <a:sym typeface="Wingdings" panose="05000000000000000000" pitchFamily="2" charset="2"/>
              </a:rPr>
              <a:t>should be </a:t>
            </a:r>
            <a:r>
              <a:rPr lang="en-US" sz="2400" b="1" dirty="0" smtClean="0">
                <a:solidFill>
                  <a:srgbClr val="990000"/>
                </a:solidFill>
                <a:latin typeface="Book Antiqua" panose="02040602050305030304" pitchFamily="18" charset="0"/>
                <a:sym typeface="Wingdings" panose="05000000000000000000" pitchFamily="2" charset="2"/>
              </a:rPr>
              <a:t>involved in developing plans</a:t>
            </a:r>
          </a:p>
          <a:p>
            <a:pPr marL="0" indent="0">
              <a:spcBef>
                <a:spcPts val="3000"/>
              </a:spcBef>
              <a:buNone/>
            </a:pPr>
            <a:r>
              <a:rPr lang="en-US" sz="2400" dirty="0" smtClean="0">
                <a:latin typeface="Book Antiqua" panose="02040602050305030304" pitchFamily="18" charset="0"/>
                <a:sym typeface="Wingdings" panose="05000000000000000000" pitchFamily="2" charset="2"/>
              </a:rPr>
              <a:t>The </a:t>
            </a:r>
            <a:r>
              <a:rPr lang="en-US" sz="2400" b="1" dirty="0" smtClean="0">
                <a:solidFill>
                  <a:srgbClr val="006600"/>
                </a:solidFill>
                <a:latin typeface="Book Antiqua" panose="02040602050305030304" pitchFamily="18" charset="0"/>
                <a:sym typeface="Wingdings" panose="05000000000000000000" pitchFamily="2" charset="2"/>
              </a:rPr>
              <a:t>person’s and family’s knowledge is essential </a:t>
            </a:r>
            <a:r>
              <a:rPr lang="en-US" sz="2400" dirty="0" smtClean="0">
                <a:latin typeface="Book Antiqua" panose="02040602050305030304" pitchFamily="18" charset="0"/>
                <a:sym typeface="Wingdings" panose="05000000000000000000" pitchFamily="2" charset="2"/>
              </a:rPr>
              <a:t>to make sure the plan is right for them</a:t>
            </a:r>
            <a:r>
              <a:rPr lang="en-US" sz="2400" dirty="0">
                <a:latin typeface="Book Antiqua" panose="02040602050305030304" pitchFamily="18" charset="0"/>
                <a:sym typeface="Wingdings" panose="05000000000000000000" pitchFamily="2" charset="2"/>
              </a:rPr>
              <a:t>!</a:t>
            </a:r>
            <a:endParaRPr lang="en-US" sz="2400" dirty="0" smtClean="0">
              <a:latin typeface="Book Antiqua" panose="02040602050305030304" pitchFamily="18" charset="0"/>
              <a:sym typeface="Wingdings" panose="05000000000000000000" pitchFamily="2" charset="2"/>
            </a:endParaRPr>
          </a:p>
        </p:txBody>
      </p:sp>
    </p:spTree>
    <p:extLst>
      <p:ext uri="{BB962C8B-B14F-4D97-AF65-F5344CB8AC3E}">
        <p14:creationId xmlns:p14="http://schemas.microsoft.com/office/powerpoint/2010/main" val="3717365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Values of Person-Centered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Clr>
                <a:srgbClr val="0070C0"/>
              </a:buClr>
              <a:buFont typeface="Wingdings" panose="05000000000000000000" pitchFamily="2" charset="2"/>
              <a:buChar char="v"/>
            </a:pPr>
            <a:r>
              <a:rPr lang="en-US" sz="2400" dirty="0" smtClean="0">
                <a:latin typeface="Book Antiqua" panose="02040602050305030304" pitchFamily="18" charset="0"/>
              </a:rPr>
              <a:t>Treating the person with </a:t>
            </a:r>
            <a:r>
              <a:rPr lang="en-US" sz="2400" b="1" dirty="0" smtClean="0">
                <a:solidFill>
                  <a:srgbClr val="0070C0"/>
                </a:solidFill>
                <a:latin typeface="Book Antiqua" panose="02040602050305030304" pitchFamily="18" charset="0"/>
              </a:rPr>
              <a:t>dignity and respect</a:t>
            </a:r>
          </a:p>
          <a:p>
            <a:pPr>
              <a:buClr>
                <a:srgbClr val="0070C0"/>
              </a:buClr>
              <a:buFont typeface="Wingdings" panose="05000000000000000000" pitchFamily="2" charset="2"/>
              <a:buChar char="v"/>
            </a:pPr>
            <a:r>
              <a:rPr lang="en-US" sz="2400" dirty="0" smtClean="0">
                <a:latin typeface="Book Antiqua" panose="02040602050305030304" pitchFamily="18" charset="0"/>
              </a:rPr>
              <a:t>Understanding </a:t>
            </a:r>
            <a:r>
              <a:rPr lang="en-US" sz="2400" b="1" dirty="0" smtClean="0">
                <a:solidFill>
                  <a:srgbClr val="006600"/>
                </a:solidFill>
                <a:latin typeface="Book Antiqua" panose="02040602050305030304" pitchFamily="18" charset="0"/>
              </a:rPr>
              <a:t>history, lifestyle, culture, preferences and interests</a:t>
            </a:r>
          </a:p>
          <a:p>
            <a:pPr>
              <a:buClr>
                <a:srgbClr val="0070C0"/>
              </a:buClr>
              <a:buFont typeface="Wingdings" panose="05000000000000000000" pitchFamily="2" charset="2"/>
              <a:buChar char="v"/>
            </a:pPr>
            <a:r>
              <a:rPr lang="en-US" sz="2400" dirty="0" smtClean="0">
                <a:latin typeface="Book Antiqua" panose="02040602050305030304" pitchFamily="18" charset="0"/>
              </a:rPr>
              <a:t>Looking at things from the </a:t>
            </a:r>
            <a:r>
              <a:rPr lang="en-US" sz="2400" b="1" dirty="0" smtClean="0">
                <a:solidFill>
                  <a:srgbClr val="7030A0"/>
                </a:solidFill>
                <a:latin typeface="Book Antiqua" panose="02040602050305030304" pitchFamily="18" charset="0"/>
              </a:rPr>
              <a:t>person’s point of view</a:t>
            </a:r>
          </a:p>
          <a:p>
            <a:pPr>
              <a:buClr>
                <a:srgbClr val="0070C0"/>
              </a:buClr>
              <a:buFont typeface="Wingdings" panose="05000000000000000000" pitchFamily="2" charset="2"/>
              <a:buChar char="v"/>
            </a:pPr>
            <a:r>
              <a:rPr lang="en-US" sz="2400" dirty="0" smtClean="0">
                <a:latin typeface="Book Antiqua" panose="02040602050305030304" pitchFamily="18" charset="0"/>
              </a:rPr>
              <a:t>Offering </a:t>
            </a:r>
            <a:r>
              <a:rPr lang="en-US" sz="2400" b="1" dirty="0" smtClean="0">
                <a:solidFill>
                  <a:srgbClr val="C00000"/>
                </a:solidFill>
                <a:latin typeface="Book Antiqua" panose="02040602050305030304" pitchFamily="18" charset="0"/>
              </a:rPr>
              <a:t>choices </a:t>
            </a:r>
          </a:p>
          <a:p>
            <a:pPr>
              <a:buClr>
                <a:srgbClr val="0070C0"/>
              </a:buClr>
              <a:buFont typeface="Wingdings" panose="05000000000000000000" pitchFamily="2" charset="2"/>
              <a:buChar char="v"/>
            </a:pPr>
            <a:r>
              <a:rPr lang="en-US" sz="2400" dirty="0" smtClean="0">
                <a:latin typeface="Book Antiqua" panose="02040602050305030304" pitchFamily="18" charset="0"/>
              </a:rPr>
              <a:t>Having conversations and </a:t>
            </a:r>
            <a:r>
              <a:rPr lang="en-US" sz="2400" b="1" dirty="0" smtClean="0">
                <a:solidFill>
                  <a:srgbClr val="0070C0"/>
                </a:solidFill>
                <a:latin typeface="Book Antiqua" panose="02040602050305030304" pitchFamily="18" charset="0"/>
              </a:rPr>
              <a:t>relationships</a:t>
            </a:r>
          </a:p>
          <a:p>
            <a:pPr>
              <a:buClr>
                <a:srgbClr val="0070C0"/>
              </a:buClr>
              <a:buFont typeface="Wingdings" panose="05000000000000000000" pitchFamily="2" charset="2"/>
              <a:buChar char="v"/>
            </a:pPr>
            <a:r>
              <a:rPr lang="en-US" sz="2400" dirty="0" smtClean="0">
                <a:latin typeface="Book Antiqua" panose="02040602050305030304" pitchFamily="18" charset="0"/>
              </a:rPr>
              <a:t>Trying new things, taking part in </a:t>
            </a:r>
            <a:r>
              <a:rPr lang="en-US" sz="2400" b="1" dirty="0" smtClean="0">
                <a:solidFill>
                  <a:srgbClr val="006600"/>
                </a:solidFill>
                <a:latin typeface="Book Antiqua" panose="02040602050305030304" pitchFamily="18" charset="0"/>
              </a:rPr>
              <a:t>activities they enjoy</a:t>
            </a:r>
          </a:p>
          <a:p>
            <a:pPr marL="0" indent="0">
              <a:buNone/>
            </a:pPr>
            <a:endParaRPr lang="en-US" dirty="0"/>
          </a:p>
        </p:txBody>
      </p:sp>
    </p:spTree>
    <p:extLst>
      <p:ext uri="{BB962C8B-B14F-4D97-AF65-F5344CB8AC3E}">
        <p14:creationId xmlns:p14="http://schemas.microsoft.com/office/powerpoint/2010/main" val="4006102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Key Elements of Person-Centered Care</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a:solidFill>
                  <a:srgbClr val="0070C0"/>
                </a:solidFill>
                <a:latin typeface="Book Antiqua" panose="02040602050305030304" pitchFamily="18" charset="0"/>
              </a:rPr>
              <a:t>P</a:t>
            </a:r>
            <a:r>
              <a:rPr lang="en-US" sz="2400" b="1" dirty="0" smtClean="0">
                <a:solidFill>
                  <a:srgbClr val="0070C0"/>
                </a:solidFill>
                <a:latin typeface="Book Antiqua" panose="02040602050305030304" pitchFamily="18" charset="0"/>
              </a:rPr>
              <a:t>ractices that make values &amp; principles </a:t>
            </a:r>
            <a:r>
              <a:rPr lang="en-US" sz="2400" b="1" dirty="0" smtClean="0">
                <a:solidFill>
                  <a:srgbClr val="A20000"/>
                </a:solidFill>
                <a:latin typeface="Book Antiqua" panose="02040602050305030304" pitchFamily="18" charset="0"/>
              </a:rPr>
              <a:t>VISIBLE</a:t>
            </a:r>
            <a:r>
              <a:rPr lang="en-US" sz="2400" b="1" dirty="0" smtClean="0">
                <a:latin typeface="Book Antiqua" panose="02040602050305030304" pitchFamily="18" charset="0"/>
              </a:rPr>
              <a:t> </a:t>
            </a:r>
            <a:r>
              <a:rPr lang="en-US" sz="2400" b="1" dirty="0" smtClean="0">
                <a:solidFill>
                  <a:srgbClr val="0070C0"/>
                </a:solidFill>
                <a:latin typeface="Book Antiqua" panose="02040602050305030304" pitchFamily="18" charset="0"/>
              </a:rPr>
              <a:t>in care</a:t>
            </a:r>
          </a:p>
          <a:p>
            <a:pPr>
              <a:buClr>
                <a:srgbClr val="0070C0"/>
              </a:buClr>
              <a:buFont typeface="Wingdings" panose="05000000000000000000" pitchFamily="2" charset="2"/>
              <a:buChar char="v"/>
            </a:pPr>
            <a:r>
              <a:rPr lang="en-US" sz="2400" dirty="0" smtClean="0">
                <a:latin typeface="Book Antiqua" panose="02040602050305030304" pitchFamily="18" charset="0"/>
              </a:rPr>
              <a:t>Active, team-based communication and care coordination</a:t>
            </a:r>
          </a:p>
          <a:p>
            <a:pPr>
              <a:buClr>
                <a:srgbClr val="0070C0"/>
              </a:buClr>
              <a:buFont typeface="Wingdings" panose="05000000000000000000" pitchFamily="2" charset="2"/>
              <a:buChar char="v"/>
            </a:pPr>
            <a:r>
              <a:rPr lang="en-US" sz="2400" dirty="0" smtClean="0">
                <a:latin typeface="Book Antiqua" panose="02040602050305030304" pitchFamily="18" charset="0"/>
              </a:rPr>
              <a:t>Strong family involvement</a:t>
            </a:r>
          </a:p>
          <a:p>
            <a:pPr>
              <a:buClr>
                <a:srgbClr val="0070C0"/>
              </a:buClr>
              <a:buFont typeface="Wingdings" panose="05000000000000000000" pitchFamily="2" charset="2"/>
              <a:buChar char="v"/>
            </a:pPr>
            <a:r>
              <a:rPr lang="en-US" sz="2400" dirty="0" smtClean="0">
                <a:latin typeface="Book Antiqua" panose="02040602050305030304" pitchFamily="18" charset="0"/>
              </a:rPr>
              <a:t>Education and training for staff and family</a:t>
            </a:r>
          </a:p>
          <a:p>
            <a:pPr>
              <a:buClr>
                <a:srgbClr val="0070C0"/>
              </a:buClr>
              <a:buFont typeface="Wingdings" panose="05000000000000000000" pitchFamily="2" charset="2"/>
              <a:buChar char="v"/>
            </a:pPr>
            <a:r>
              <a:rPr lang="en-US" sz="2400" dirty="0" smtClean="0">
                <a:latin typeface="Book Antiqua" panose="02040602050305030304" pitchFamily="18" charset="0"/>
              </a:rPr>
              <a:t>Individualized, goal-oriented care</a:t>
            </a:r>
          </a:p>
          <a:p>
            <a:pPr>
              <a:buClr>
                <a:srgbClr val="0070C0"/>
              </a:buClr>
              <a:buFont typeface="Wingdings" panose="05000000000000000000" pitchFamily="2" charset="2"/>
              <a:buChar char="v"/>
            </a:pPr>
            <a:r>
              <a:rPr lang="en-US" sz="2400" dirty="0" smtClean="0">
                <a:latin typeface="Book Antiqua" panose="02040602050305030304" pitchFamily="18" charset="0"/>
              </a:rPr>
              <a:t>Organizational “culture” that supports care practices</a:t>
            </a:r>
          </a:p>
          <a:p>
            <a:endParaRPr lang="en-US" dirty="0"/>
          </a:p>
        </p:txBody>
      </p:sp>
    </p:spTree>
    <p:extLst>
      <p:ext uri="{BB962C8B-B14F-4D97-AF65-F5344CB8AC3E}">
        <p14:creationId xmlns:p14="http://schemas.microsoft.com/office/powerpoint/2010/main" val="135156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effectLst/>
                <a:latin typeface="Book Antiqua" panose="02040602050305030304" pitchFamily="18" charset="0"/>
              </a:rPr>
              <a:t>Communication and Coordination</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0070C0"/>
                </a:solidFill>
                <a:latin typeface="Book Antiqua" panose="02040602050305030304" pitchFamily="18" charset="0"/>
              </a:rPr>
              <a:t>Active, team-based communication and care coordination</a:t>
            </a:r>
          </a:p>
          <a:p>
            <a:pPr>
              <a:buClr>
                <a:srgbClr val="0070C0"/>
              </a:buClr>
              <a:buFont typeface="Wingdings" panose="05000000000000000000" pitchFamily="2" charset="2"/>
              <a:buChar char="v"/>
            </a:pPr>
            <a:r>
              <a:rPr lang="en-US" sz="2400" b="1" dirty="0" smtClean="0">
                <a:solidFill>
                  <a:srgbClr val="006600"/>
                </a:solidFill>
                <a:latin typeface="Book Antiqua" panose="02040602050305030304" pitchFamily="18" charset="0"/>
              </a:rPr>
              <a:t>Providers:</a:t>
            </a:r>
            <a:r>
              <a:rPr lang="en-US" sz="2400" dirty="0" smtClean="0">
                <a:latin typeface="Book Antiqua" panose="02040602050305030304" pitchFamily="18" charset="0"/>
              </a:rPr>
              <a:t> Primary care, specialists, residential care community, home health</a:t>
            </a:r>
          </a:p>
          <a:p>
            <a:pPr>
              <a:buClr>
                <a:srgbClr val="0070C0"/>
              </a:buClr>
              <a:buFont typeface="Wingdings" panose="05000000000000000000" pitchFamily="2" charset="2"/>
              <a:buChar char="v"/>
            </a:pPr>
            <a:r>
              <a:rPr lang="en-US" sz="2400" b="1" dirty="0" smtClean="0">
                <a:solidFill>
                  <a:srgbClr val="7030A0"/>
                </a:solidFill>
                <a:latin typeface="Book Antiqua" panose="02040602050305030304" pitchFamily="18" charset="0"/>
              </a:rPr>
              <a:t>Services:</a:t>
            </a:r>
            <a:r>
              <a:rPr lang="en-US" sz="2400" dirty="0" smtClean="0">
                <a:latin typeface="Book Antiqua" panose="02040602050305030304" pitchFamily="18" charset="0"/>
              </a:rPr>
              <a:t> Supportive and health-related</a:t>
            </a:r>
          </a:p>
          <a:p>
            <a:pPr>
              <a:buClr>
                <a:srgbClr val="0070C0"/>
              </a:buClr>
              <a:buFont typeface="Wingdings" panose="05000000000000000000" pitchFamily="2" charset="2"/>
              <a:buChar char="v"/>
            </a:pPr>
            <a:r>
              <a:rPr lang="en-US" sz="2400" b="1" dirty="0" smtClean="0">
                <a:solidFill>
                  <a:srgbClr val="C00000"/>
                </a:solidFill>
                <a:latin typeface="Book Antiqua" panose="02040602050305030304" pitchFamily="18" charset="0"/>
              </a:rPr>
              <a:t>Disciplines: </a:t>
            </a:r>
            <a:r>
              <a:rPr lang="en-US" sz="2400" dirty="0" smtClean="0">
                <a:latin typeface="Book Antiqua" panose="02040602050305030304" pitchFamily="18" charset="0"/>
              </a:rPr>
              <a:t>nursing, medicine, therapy, dining services, social work, recreation, housekeeping</a:t>
            </a:r>
          </a:p>
          <a:p>
            <a:pPr>
              <a:buClr>
                <a:srgbClr val="0070C0"/>
              </a:buClr>
              <a:buFont typeface="Wingdings" panose="05000000000000000000" pitchFamily="2" charset="2"/>
              <a:buChar char="v"/>
            </a:pPr>
            <a:r>
              <a:rPr lang="en-US" sz="2400" dirty="0" smtClean="0">
                <a:latin typeface="Book Antiqua" panose="02040602050305030304" pitchFamily="18" charset="0"/>
              </a:rPr>
              <a:t>Family members</a:t>
            </a:r>
          </a:p>
          <a:p>
            <a:pPr>
              <a:buClr>
                <a:srgbClr val="0070C0"/>
              </a:buClr>
              <a:buFont typeface="Wingdings" panose="05000000000000000000" pitchFamily="2" charset="2"/>
              <a:buChar char="v"/>
            </a:pPr>
            <a:r>
              <a:rPr lang="en-US" sz="2400" dirty="0">
                <a:latin typeface="Book Antiqua" panose="02040602050305030304" pitchFamily="18" charset="0"/>
              </a:rPr>
              <a:t>Person living with </a:t>
            </a:r>
            <a:r>
              <a:rPr lang="en-US" sz="2400" dirty="0" smtClean="0">
                <a:latin typeface="Book Antiqua" panose="02040602050305030304" pitchFamily="18" charset="0"/>
              </a:rPr>
              <a:t>dementia</a:t>
            </a:r>
            <a:endParaRPr lang="en-US" sz="2400" dirty="0">
              <a:latin typeface="Book Antiqua" panose="02040602050305030304" pitchFamily="18" charset="0"/>
            </a:endParaRPr>
          </a:p>
        </p:txBody>
      </p:sp>
    </p:spTree>
    <p:extLst>
      <p:ext uri="{BB962C8B-B14F-4D97-AF65-F5344CB8AC3E}">
        <p14:creationId xmlns:p14="http://schemas.microsoft.com/office/powerpoint/2010/main" val="173558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00" y="548640"/>
            <a:ext cx="8144267" cy="763525"/>
          </a:xfrm>
        </p:spPr>
        <p:txBody>
          <a:bodyPr>
            <a:normAutofit/>
          </a:bodyPr>
          <a:lstStyle/>
          <a:p>
            <a:r>
              <a:rPr lang="en-US" sz="3600" dirty="0" smtClean="0">
                <a:solidFill>
                  <a:srgbClr val="0070C0"/>
                </a:solidFill>
                <a:effectLst/>
                <a:latin typeface="Book Antiqua" panose="02040602050305030304" pitchFamily="18" charset="0"/>
              </a:rPr>
              <a:t>Family Involvement</a:t>
            </a:r>
            <a:endParaRPr lang="en-US" sz="360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3334871" y="1554300"/>
            <a:ext cx="7851296" cy="4885021"/>
          </a:xfrm>
        </p:spPr>
        <p:txBody>
          <a:bodyPr>
            <a:normAutofit/>
          </a:bodyPr>
          <a:lstStyle/>
          <a:p>
            <a:pPr marL="0" indent="0">
              <a:buNone/>
            </a:pPr>
            <a:r>
              <a:rPr lang="en-US" sz="2800" b="1" dirty="0" smtClean="0">
                <a:solidFill>
                  <a:srgbClr val="0070C0"/>
                </a:solidFill>
                <a:latin typeface="Book Antiqua" panose="02040602050305030304" pitchFamily="18" charset="0"/>
              </a:rPr>
              <a:t>Strong family involvement</a:t>
            </a:r>
          </a:p>
          <a:p>
            <a:pPr>
              <a:buClr>
                <a:srgbClr val="0070C0"/>
              </a:buClr>
              <a:buFont typeface="Wingdings" panose="05000000000000000000" pitchFamily="2" charset="2"/>
              <a:buChar char="v"/>
            </a:pPr>
            <a:r>
              <a:rPr lang="en-US" sz="2400" dirty="0" smtClean="0">
                <a:latin typeface="Book Antiqua" panose="02040602050305030304" pitchFamily="18" charset="0"/>
              </a:rPr>
              <a:t>Daily care</a:t>
            </a:r>
          </a:p>
          <a:p>
            <a:pPr>
              <a:buClr>
                <a:srgbClr val="0070C0"/>
              </a:buClr>
              <a:buFont typeface="Wingdings" panose="05000000000000000000" pitchFamily="2" charset="2"/>
              <a:buChar char="v"/>
            </a:pPr>
            <a:r>
              <a:rPr lang="en-US" sz="2400" dirty="0" smtClean="0">
                <a:latin typeface="Book Antiqua" panose="02040602050305030304" pitchFamily="18" charset="0"/>
              </a:rPr>
              <a:t>Decision-making</a:t>
            </a:r>
          </a:p>
          <a:p>
            <a:pPr>
              <a:buClr>
                <a:srgbClr val="0070C0"/>
              </a:buClr>
              <a:buFont typeface="Wingdings" panose="05000000000000000000" pitchFamily="2" charset="2"/>
              <a:buChar char="v"/>
            </a:pPr>
            <a:r>
              <a:rPr lang="en-US" sz="2400" dirty="0" smtClean="0">
                <a:latin typeface="Book Antiqua" panose="02040602050305030304" pitchFamily="18" charset="0"/>
              </a:rPr>
              <a:t>Information-sharing</a:t>
            </a:r>
          </a:p>
          <a:p>
            <a:endParaRPr lang="en-US" sz="2400" dirty="0">
              <a:latin typeface="Book Antiqua" panose="02040602050305030304" pitchFamily="18" charset="0"/>
            </a:endParaRPr>
          </a:p>
          <a:p>
            <a:pPr marL="0" indent="0">
              <a:buNone/>
            </a:pPr>
            <a:r>
              <a:rPr lang="en-US" sz="2800" b="1" dirty="0" smtClean="0">
                <a:solidFill>
                  <a:srgbClr val="006600"/>
                </a:solidFill>
                <a:latin typeface="Book Antiqua" panose="02040602050305030304" pitchFamily="18" charset="0"/>
              </a:rPr>
              <a:t>Person and family experience is an important outcome</a:t>
            </a:r>
          </a:p>
          <a:p>
            <a:pPr>
              <a:buClr>
                <a:srgbClr val="0070C0"/>
              </a:buClr>
              <a:buFont typeface="Wingdings" panose="05000000000000000000" pitchFamily="2" charset="2"/>
              <a:buChar char="v"/>
            </a:pPr>
            <a:r>
              <a:rPr lang="en-US" sz="2400" dirty="0" smtClean="0">
                <a:latin typeface="Book Antiqua" panose="02040602050305030304" pitchFamily="18" charset="0"/>
              </a:rPr>
              <a:t>Focus on the person, not the task or lost abilities!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2992767"/>
      </p:ext>
    </p:extLst>
  </p:cSld>
  <p:clrMapOvr>
    <a:masterClrMapping/>
  </p:clrMapOvr>
</p:sld>
</file>

<file path=ppt/theme/theme1.xml><?xml version="1.0" encoding="utf-8"?>
<a:theme xmlns:a="http://schemas.openxmlformats.org/drawingml/2006/main" name="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1552</Words>
  <Application>Microsoft Office PowerPoint</Application>
  <PresentationFormat>Widescreen</PresentationFormat>
  <Paragraphs>241</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Book Antiqua</vt:lpstr>
      <vt:lpstr>Calibri</vt:lpstr>
      <vt:lpstr>Lucida Handwriting</vt:lpstr>
      <vt:lpstr>Wingdings</vt:lpstr>
      <vt:lpstr>Bench</vt:lpstr>
      <vt:lpstr>1_Bench</vt:lpstr>
      <vt:lpstr>Person-Centered Care: Overview</vt:lpstr>
      <vt:lpstr>Training Goals</vt:lpstr>
      <vt:lpstr>Staff-Family Partnerships</vt:lpstr>
      <vt:lpstr>Person-Centered Care</vt:lpstr>
      <vt:lpstr>What is Person-Centered Care?</vt:lpstr>
      <vt:lpstr>Values of Person-Centered Care</vt:lpstr>
      <vt:lpstr>Key Elements of Person-Centered Care</vt:lpstr>
      <vt:lpstr>Communication and Coordination</vt:lpstr>
      <vt:lpstr>Family Involvement</vt:lpstr>
      <vt:lpstr>Family Involvement</vt:lpstr>
      <vt:lpstr>Education and Training</vt:lpstr>
      <vt:lpstr>Goal-Centered Care Plans</vt:lpstr>
      <vt:lpstr>Organizational “Culture”</vt:lpstr>
      <vt:lpstr>Back to Family Partnerships!</vt:lpstr>
      <vt:lpstr>Partnership Agreements</vt:lpstr>
      <vt:lpstr>Partnership Agreements</vt:lpstr>
      <vt:lpstr>Intervention Assessment Inventory</vt:lpstr>
      <vt:lpstr>Summary</vt:lpstr>
      <vt:lpstr>Coming up next</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Involvement in Care: Provider Focused</dc:title>
  <dc:creator>Colbert, Jill A</dc:creator>
  <cp:lastModifiedBy>Colbert, Jill A</cp:lastModifiedBy>
  <cp:revision>154</cp:revision>
  <cp:lastPrinted>2018-09-09T18:08:20Z</cp:lastPrinted>
  <dcterms:created xsi:type="dcterms:W3CDTF">2017-07-06T19:39:11Z</dcterms:created>
  <dcterms:modified xsi:type="dcterms:W3CDTF">2018-09-09T18:09:11Z</dcterms:modified>
</cp:coreProperties>
</file>