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2"/>
  </p:notesMasterIdLst>
  <p:handoutMasterIdLst>
    <p:handoutMasterId r:id="rId23"/>
  </p:handoutMasterIdLst>
  <p:sldIdLst>
    <p:sldId id="275" r:id="rId2"/>
    <p:sldId id="291" r:id="rId3"/>
    <p:sldId id="293" r:id="rId4"/>
    <p:sldId id="292" r:id="rId5"/>
    <p:sldId id="294" r:id="rId6"/>
    <p:sldId id="295" r:id="rId7"/>
    <p:sldId id="287" r:id="rId8"/>
    <p:sldId id="296" r:id="rId9"/>
    <p:sldId id="309" r:id="rId10"/>
    <p:sldId id="300" r:id="rId11"/>
    <p:sldId id="299" r:id="rId12"/>
    <p:sldId id="301" r:id="rId13"/>
    <p:sldId id="306" r:id="rId14"/>
    <p:sldId id="304" r:id="rId15"/>
    <p:sldId id="303" r:id="rId16"/>
    <p:sldId id="310" r:id="rId17"/>
    <p:sldId id="290" r:id="rId18"/>
    <p:sldId id="308" r:id="rId19"/>
    <p:sldId id="279" r:id="rId20"/>
    <p:sldId id="269"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839" autoAdjust="0"/>
  </p:normalViewPr>
  <p:slideViewPr>
    <p:cSldViewPr snapToGrid="0">
      <p:cViewPr varScale="1">
        <p:scale>
          <a:sx n="48" d="100"/>
          <a:sy n="48" d="100"/>
        </p:scale>
        <p:origin x="1722" y="36"/>
      </p:cViewPr>
      <p:guideLst/>
    </p:cSldViewPr>
  </p:slideViewPr>
  <p:notesTextViewPr>
    <p:cViewPr>
      <p:scale>
        <a:sx n="200" d="100"/>
        <a:sy n="200" d="100"/>
      </p:scale>
      <p:origin x="0" y="0"/>
    </p:cViewPr>
  </p:notesTextViewPr>
  <p:sorterViewPr>
    <p:cViewPr>
      <p:scale>
        <a:sx n="150" d="100"/>
        <a:sy n="150" d="100"/>
      </p:scale>
      <p:origin x="0" y="-8496"/>
    </p:cViewPr>
  </p:sorterViewPr>
  <p:notesViewPr>
    <p:cSldViewPr snapToGrid="0">
      <p:cViewPr varScale="1">
        <p:scale>
          <a:sx n="87" d="100"/>
          <a:sy n="87"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0" rIns="93163" bIns="46580"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3163" tIns="46580" rIns="93163" bIns="46580" rtlCol="0"/>
          <a:lstStyle>
            <a:lvl1pPr algn="r">
              <a:defRPr sz="1200"/>
            </a:lvl1pPr>
          </a:lstStyle>
          <a:p>
            <a:fld id="{748F3C46-B6BB-4F74-84E2-927CB223A462}" type="datetimeFigureOut">
              <a:rPr lang="en-US" smtClean="0"/>
              <a:t>9/9/2018</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3" tIns="46580" rIns="93163" bIns="46580" rtlCol="0" anchor="b"/>
          <a:lstStyle>
            <a:lvl1pPr algn="l">
              <a:defRPr sz="1200"/>
            </a:lvl1pPr>
          </a:lstStyle>
          <a:p>
            <a:r>
              <a:rPr lang="en-US" smtClean="0"/>
              <a:t>Version 8-Feb-6-18</a:t>
            </a:r>
            <a:endParaRPr lang="en-US"/>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3163" tIns="46580" rIns="93163" bIns="46580" rtlCol="0" anchor="b"/>
          <a:lstStyle>
            <a:lvl1pPr algn="r">
              <a:defRPr sz="1200"/>
            </a:lvl1pPr>
          </a:lstStyle>
          <a:p>
            <a:fld id="{28C7C92D-149D-489F-9EBD-138AF2DD6C8B}" type="slidenum">
              <a:rPr lang="en-US" smtClean="0"/>
              <a:t>‹#›</a:t>
            </a:fld>
            <a:endParaRPr lang="en-US"/>
          </a:p>
        </p:txBody>
      </p:sp>
    </p:spTree>
    <p:extLst>
      <p:ext uri="{BB962C8B-B14F-4D97-AF65-F5344CB8AC3E}">
        <p14:creationId xmlns:p14="http://schemas.microsoft.com/office/powerpoint/2010/main" val="22559206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258" cy="465292"/>
          </a:xfrm>
          <a:prstGeom prst="rect">
            <a:avLst/>
          </a:prstGeom>
        </p:spPr>
        <p:txBody>
          <a:bodyPr vert="horz" lIns="90405" tIns="45202" rIns="90405" bIns="45202" rtlCol="0"/>
          <a:lstStyle>
            <a:lvl1pPr algn="l">
              <a:defRPr sz="1200"/>
            </a:lvl1pPr>
          </a:lstStyle>
          <a:p>
            <a:endParaRPr lang="en-US"/>
          </a:p>
        </p:txBody>
      </p:sp>
      <p:sp>
        <p:nvSpPr>
          <p:cNvPr id="3" name="Date Placeholder 2"/>
          <p:cNvSpPr>
            <a:spLocks noGrp="1"/>
          </p:cNvSpPr>
          <p:nvPr>
            <p:ph type="dt" idx="1"/>
          </p:nvPr>
        </p:nvSpPr>
        <p:spPr>
          <a:xfrm>
            <a:off x="3970577" y="0"/>
            <a:ext cx="3038258" cy="465292"/>
          </a:xfrm>
          <a:prstGeom prst="rect">
            <a:avLst/>
          </a:prstGeom>
        </p:spPr>
        <p:txBody>
          <a:bodyPr vert="horz" lIns="90405" tIns="45202" rIns="90405" bIns="45202" rtlCol="0"/>
          <a:lstStyle>
            <a:lvl1pPr algn="r">
              <a:defRPr sz="1200"/>
            </a:lvl1pPr>
          </a:lstStyle>
          <a:p>
            <a:fld id="{72FA1F25-48EF-4CDE-824E-C9D1BC222487}" type="datetimeFigureOut">
              <a:rPr lang="en-US" smtClean="0"/>
              <a:t>9/9/2018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0405" tIns="45202" rIns="90405" bIns="45202" rtlCol="0" anchor="ctr"/>
          <a:lstStyle/>
          <a:p>
            <a:endParaRPr lang="en-US"/>
          </a:p>
        </p:txBody>
      </p:sp>
      <p:sp>
        <p:nvSpPr>
          <p:cNvPr id="5" name="Notes Placeholder 4"/>
          <p:cNvSpPr>
            <a:spLocks noGrp="1"/>
          </p:cNvSpPr>
          <p:nvPr>
            <p:ph type="body" sz="quarter" idx="3"/>
          </p:nvPr>
        </p:nvSpPr>
        <p:spPr>
          <a:xfrm>
            <a:off x="700413" y="4473716"/>
            <a:ext cx="5609574" cy="3661028"/>
          </a:xfrm>
          <a:prstGeom prst="rect">
            <a:avLst/>
          </a:prstGeom>
        </p:spPr>
        <p:txBody>
          <a:bodyPr vert="horz" lIns="90405" tIns="45202" rIns="90405" bIns="4520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2" y="8831108"/>
            <a:ext cx="3038258" cy="465292"/>
          </a:xfrm>
          <a:prstGeom prst="rect">
            <a:avLst/>
          </a:prstGeom>
        </p:spPr>
        <p:txBody>
          <a:bodyPr vert="horz" lIns="90405" tIns="45202" rIns="90405" bIns="452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577" y="8831108"/>
            <a:ext cx="3038258" cy="465292"/>
          </a:xfrm>
          <a:prstGeom prst="rect">
            <a:avLst/>
          </a:prstGeom>
        </p:spPr>
        <p:txBody>
          <a:bodyPr vert="horz" lIns="90405" tIns="45202" rIns="90405" bIns="45202" rtlCol="0" anchor="b"/>
          <a:lstStyle>
            <a:lvl1pPr algn="r">
              <a:defRPr sz="1200"/>
            </a:lvl1pPr>
          </a:lstStyle>
          <a:p>
            <a:fld id="{32144B4A-9BF6-4E96-B0F6-AE46AADFD3CB}" type="slidenum">
              <a:rPr lang="en-US" smtClean="0"/>
              <a:t>‹#›</a:t>
            </a:fld>
            <a:endParaRPr lang="en-US"/>
          </a:p>
        </p:txBody>
      </p:sp>
    </p:spTree>
    <p:extLst>
      <p:ext uri="{BB962C8B-B14F-4D97-AF65-F5344CB8AC3E}">
        <p14:creationId xmlns:p14="http://schemas.microsoft.com/office/powerpoint/2010/main" val="15642415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5</a:t>
            </a:r>
            <a:r>
              <a:rPr lang="en-US" baseline="30000" dirty="0"/>
              <a:t>th</a:t>
            </a:r>
            <a:r>
              <a:rPr lang="en-US" dirty="0"/>
              <a:t> presentation in our series on Partnerships to Improve Care and Quality of Life for Persons with Dementia. </a:t>
            </a:r>
          </a:p>
          <a:p>
            <a:r>
              <a:rPr lang="en-US" dirty="0"/>
              <a:t> </a:t>
            </a:r>
          </a:p>
          <a:p>
            <a:r>
              <a:rPr lang="en-US" dirty="0"/>
              <a:t>This is the first of three modules that focus squarely on the Family Involvement in Care, or FIC Intervention, which is the primary focus of the series. </a:t>
            </a:r>
          </a:p>
          <a:p>
            <a:r>
              <a:rPr lang="en-US" dirty="0"/>
              <a:t> </a:t>
            </a:r>
          </a:p>
          <a:p>
            <a:r>
              <a:rPr lang="en-US" dirty="0"/>
              <a:t>The earlier three modules laid the foundation for understanding problems, and issues that family members of persons with dementia often face, and how to adjust approaches to help manage upset feelings when they occur. </a:t>
            </a:r>
          </a:p>
          <a:p>
            <a:r>
              <a:rPr lang="en-US" dirty="0"/>
              <a:t> </a:t>
            </a:r>
          </a:p>
          <a:p>
            <a:r>
              <a:rPr lang="en-US" dirty="0"/>
              <a:t>Now, we’ll review how the FIC Intervention can be used to ease tensions and promote quality of care.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1</a:t>
            </a:fld>
            <a:endParaRPr lang="en-US"/>
          </a:p>
        </p:txBody>
      </p:sp>
    </p:spTree>
    <p:extLst>
      <p:ext uri="{BB962C8B-B14F-4D97-AF65-F5344CB8AC3E}">
        <p14:creationId xmlns:p14="http://schemas.microsoft.com/office/powerpoint/2010/main" val="269490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complete an assessment about family needs, and also needs of the person with dementia. This helps guide what factors are most important to include in the Partnership Agreement. </a:t>
            </a:r>
          </a:p>
          <a:p>
            <a:r>
              <a:rPr lang="en-US" dirty="0"/>
              <a:t> </a:t>
            </a:r>
          </a:p>
          <a:p>
            <a:r>
              <a:rPr lang="en-US" dirty="0"/>
              <a:t>The handout, </a:t>
            </a:r>
            <a:r>
              <a:rPr lang="en-US" b="1" dirty="0"/>
              <a:t>Assessment Inventory, </a:t>
            </a:r>
            <a:r>
              <a:rPr lang="en-US" dirty="0"/>
              <a:t>is completed by the primary family contact, but asks for names and information about other key family members. Some of the questions from the handout are on the slide here.</a:t>
            </a:r>
          </a:p>
          <a:p>
            <a:r>
              <a:rPr lang="en-US" dirty="0"/>
              <a:t> </a:t>
            </a:r>
          </a:p>
          <a:p>
            <a:r>
              <a:rPr lang="en-US" dirty="0"/>
              <a:t>The goal is to gather information that will shape the Partnership Agreement. For example,</a:t>
            </a:r>
          </a:p>
          <a:p>
            <a:pPr marL="169530" indent="-169530">
              <a:buFont typeface="Arial" panose="020B0604020202020204" pitchFamily="34" charset="0"/>
              <a:buChar char="•"/>
            </a:pPr>
            <a:r>
              <a:rPr lang="en-US" dirty="0"/>
              <a:t>How supported they feel;</a:t>
            </a:r>
          </a:p>
          <a:p>
            <a:pPr marL="169530" indent="-169530">
              <a:buFont typeface="Arial" panose="020B0604020202020204" pitchFamily="34" charset="0"/>
              <a:buChar char="•"/>
            </a:pPr>
            <a:r>
              <a:rPr lang="en-US" dirty="0"/>
              <a:t>Problems they’ve encountered in providing care;</a:t>
            </a:r>
          </a:p>
          <a:p>
            <a:pPr marL="169530" indent="-169530">
              <a:buFont typeface="Arial" panose="020B0604020202020204" pitchFamily="34" charset="0"/>
              <a:buChar char="•"/>
            </a:pPr>
            <a:r>
              <a:rPr lang="en-US" dirty="0"/>
              <a:t>Feelings, expectations, and concerns about the service and staff;</a:t>
            </a:r>
          </a:p>
          <a:p>
            <a:pPr marL="169530" indent="-169530">
              <a:buFont typeface="Arial" panose="020B0604020202020204" pitchFamily="34" charset="0"/>
              <a:buChar char="•"/>
            </a:pPr>
            <a:r>
              <a:rPr lang="en-US" dirty="0"/>
              <a:t>How knowledgeable they feel about dementia; and </a:t>
            </a:r>
          </a:p>
          <a:p>
            <a:pPr marL="169530" indent="-169530">
              <a:buFont typeface="Arial" panose="020B0604020202020204" pitchFamily="34" charset="0"/>
              <a:buChar char="•"/>
            </a:pPr>
            <a:r>
              <a:rPr lang="en-US" dirty="0"/>
              <a:t>How they view their own health, and level of stress.</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10</a:t>
            </a:fld>
            <a:endParaRPr lang="en-US"/>
          </a:p>
        </p:txBody>
      </p:sp>
    </p:spTree>
    <p:extLst>
      <p:ext uri="{BB962C8B-B14F-4D97-AF65-F5344CB8AC3E}">
        <p14:creationId xmlns:p14="http://schemas.microsoft.com/office/powerpoint/2010/main" val="680731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key part of the assessment is understanding the current needs and abilities of the person with dementia.  Most care services and settings have a standard assessment that is conducted when the person is admitted for care or services. </a:t>
            </a:r>
          </a:p>
          <a:p>
            <a:r>
              <a:rPr lang="en-US" dirty="0"/>
              <a:t> </a:t>
            </a:r>
          </a:p>
          <a:p>
            <a:r>
              <a:rPr lang="en-US" dirty="0"/>
              <a:t>However, we highly recommend that process be reviewed to assure all four areas listed are addressed in a systematic way, including the individual’s </a:t>
            </a:r>
          </a:p>
          <a:p>
            <a:pPr marL="169530" indent="-169530">
              <a:buFont typeface="Arial" panose="020B0604020202020204" pitchFamily="34" charset="0"/>
              <a:buChar char="•"/>
            </a:pPr>
            <a:r>
              <a:rPr lang="en-US" dirty="0"/>
              <a:t>level of function in daily activities, </a:t>
            </a:r>
          </a:p>
          <a:p>
            <a:pPr marL="169530" indent="-169530">
              <a:buFont typeface="Arial" panose="020B0604020202020204" pitchFamily="34" charset="0"/>
              <a:buChar char="•"/>
            </a:pPr>
            <a:r>
              <a:rPr lang="en-US" dirty="0"/>
              <a:t>physical self-care abilities, </a:t>
            </a:r>
          </a:p>
          <a:p>
            <a:pPr marL="169530" indent="-169530">
              <a:buFont typeface="Arial" panose="020B0604020202020204" pitchFamily="34" charset="0"/>
              <a:buChar char="•"/>
            </a:pPr>
            <a:r>
              <a:rPr lang="en-US" dirty="0"/>
              <a:t>cognitive function, and </a:t>
            </a:r>
          </a:p>
          <a:p>
            <a:pPr marL="169530" indent="-169530">
              <a:buFont typeface="Arial" panose="020B0604020202020204" pitchFamily="34" charset="0"/>
              <a:buChar char="•"/>
            </a:pPr>
            <a:r>
              <a:rPr lang="en-US" dirty="0"/>
              <a:t>preferred recreational or leisure activities.</a:t>
            </a:r>
          </a:p>
          <a:p>
            <a:endParaRPr lang="en-US" dirty="0"/>
          </a:p>
          <a:p>
            <a:r>
              <a:rPr lang="en-US" dirty="0"/>
              <a:t>This is also a good time to start building a “Profile” to help staff know the person. The sooner staff learn about long-standing values, preferences, interests, personality and experiences, the easier it is to provide person-centered care.</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11</a:t>
            </a:fld>
            <a:endParaRPr lang="en-US"/>
          </a:p>
        </p:txBody>
      </p:sp>
    </p:spTree>
    <p:extLst>
      <p:ext uri="{BB962C8B-B14F-4D97-AF65-F5344CB8AC3E}">
        <p14:creationId xmlns:p14="http://schemas.microsoft.com/office/powerpoint/2010/main" val="178948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orientation and assessment is completed, the next step is to negotiate the Partnership Agreement with the identified family member. </a:t>
            </a:r>
          </a:p>
          <a:p>
            <a:r>
              <a:rPr lang="en-US" dirty="0"/>
              <a:t> </a:t>
            </a:r>
          </a:p>
          <a:p>
            <a:r>
              <a:rPr lang="en-US" dirty="0"/>
              <a:t>The success of the Negotiation Session depends on having a clear picture of the needs and concerns of the family, and the person with dementia. In turn, many things go into preparing for the meeting. </a:t>
            </a:r>
          </a:p>
          <a:p>
            <a:r>
              <a:rPr lang="en-US" dirty="0"/>
              <a:t> </a:t>
            </a:r>
          </a:p>
          <a:p>
            <a:r>
              <a:rPr lang="en-US" dirty="0"/>
              <a:t>The discussion builds on information about the family from the Assessment Inventory, and, of course, information about the person with dementia. Since the negotiation session is held AFTER staff have started providing care to the person with dementia, nursing assistants and other direct care providers should be included – both in sharing information and in the meeting itself. </a:t>
            </a:r>
          </a:p>
          <a:p>
            <a:r>
              <a:rPr lang="en-US" dirty="0"/>
              <a:t> </a:t>
            </a:r>
          </a:p>
          <a:p>
            <a:r>
              <a:rPr lang="en-US" dirty="0"/>
              <a:t>Staff leaders may also decide to share information with family members ahead of the meeting, based on the concerns or expectations shared in the assessment. </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12</a:t>
            </a:fld>
            <a:endParaRPr lang="en-US"/>
          </a:p>
        </p:txBody>
      </p:sp>
    </p:spTree>
    <p:extLst>
      <p:ext uri="{BB962C8B-B14F-4D97-AF65-F5344CB8AC3E}">
        <p14:creationId xmlns:p14="http://schemas.microsoft.com/office/powerpoint/2010/main" val="204040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actual meeting with family members, or Partnership Negotiation Session, is focused on discussing the goals and activities for both family AND staff. </a:t>
            </a:r>
          </a:p>
          <a:p>
            <a:r>
              <a:rPr lang="en-US" dirty="0"/>
              <a:t> </a:t>
            </a:r>
          </a:p>
          <a:p>
            <a:r>
              <a:rPr lang="en-US" dirty="0"/>
              <a:t>The discussion uses all the information gathered in advance – about family expectations and concerns, AND staff observations and experiences. The goal of the discussion is to develop a mutually-satisfying approach to care that is recorded in the agreement. </a:t>
            </a:r>
          </a:p>
          <a:p>
            <a:r>
              <a:rPr lang="en-US" dirty="0"/>
              <a:t> </a:t>
            </a:r>
          </a:p>
          <a:p>
            <a:r>
              <a:rPr lang="en-US" dirty="0"/>
              <a:t>We’ll come back to how the Negotiation Session is conducted in a later module. For now, let’s focus on the Partnership Agreement and what it involves.</a:t>
            </a:r>
          </a:p>
          <a:p>
            <a:r>
              <a:rPr lang="en-US" dirty="0"/>
              <a:t> </a:t>
            </a:r>
            <a:endParaRPr lang="en-US" dirty="0"/>
          </a:p>
        </p:txBody>
      </p:sp>
      <p:sp>
        <p:nvSpPr>
          <p:cNvPr id="5" name="Slide Number Placeholder 4"/>
          <p:cNvSpPr>
            <a:spLocks noGrp="1"/>
          </p:cNvSpPr>
          <p:nvPr>
            <p:ph type="sldNum" sz="quarter" idx="11"/>
          </p:nvPr>
        </p:nvSpPr>
        <p:spPr/>
        <p:txBody>
          <a:bodyPr/>
          <a:lstStyle/>
          <a:p>
            <a:fld id="{32144B4A-9BF6-4E96-B0F6-AE46AADFD3CB}" type="slidenum">
              <a:rPr lang="en-US" smtClean="0"/>
              <a:t>13</a:t>
            </a:fld>
            <a:endParaRPr lang="en-US"/>
          </a:p>
        </p:txBody>
      </p:sp>
    </p:spTree>
    <p:extLst>
      <p:ext uri="{BB962C8B-B14F-4D97-AF65-F5344CB8AC3E}">
        <p14:creationId xmlns:p14="http://schemas.microsoft.com/office/powerpoint/2010/main" val="3696846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starting point is that Partnership Agreements should be designed to fit the specific needs of the situation and providers involved.  There is no one right way to formulate an agreement. </a:t>
            </a:r>
          </a:p>
          <a:p>
            <a:r>
              <a:rPr lang="en-US" dirty="0"/>
              <a:t> </a:t>
            </a:r>
          </a:p>
          <a:p>
            <a:r>
              <a:rPr lang="en-US" dirty="0"/>
              <a:t>The partnership depends on many factors such as the provider, setting, type of care, and the typical communication style. </a:t>
            </a:r>
          </a:p>
          <a:p>
            <a:r>
              <a:rPr lang="en-US" dirty="0"/>
              <a:t> </a:t>
            </a:r>
          </a:p>
          <a:p>
            <a:r>
              <a:rPr lang="en-US" dirty="0"/>
              <a:t>Agreements can be a simple informal verbal agreement of shared understanding; or in many situations, a more effective approach is to have a written agreement. </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14</a:t>
            </a:fld>
            <a:endParaRPr lang="en-US"/>
          </a:p>
        </p:txBody>
      </p:sp>
    </p:spTree>
    <p:extLst>
      <p:ext uri="{BB962C8B-B14F-4D97-AF65-F5344CB8AC3E}">
        <p14:creationId xmlns:p14="http://schemas.microsoft.com/office/powerpoint/2010/main" val="158420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parts of Partnership Agreements are related to </a:t>
            </a:r>
          </a:p>
          <a:p>
            <a:pPr marL="169530" indent="-169530">
              <a:buFont typeface="Arial" panose="020B0604020202020204" pitchFamily="34" charset="0"/>
              <a:buChar char="•"/>
            </a:pPr>
            <a:r>
              <a:rPr lang="en-US" dirty="0"/>
              <a:t>Health and activity needs that promote quality of life for the person with dementia, </a:t>
            </a:r>
          </a:p>
          <a:p>
            <a:pPr marL="169530" indent="-169530">
              <a:buFont typeface="Arial" panose="020B0604020202020204" pitchFamily="34" charset="0"/>
              <a:buChar char="•"/>
            </a:pPr>
            <a:r>
              <a:rPr lang="en-US" dirty="0"/>
              <a:t>Which staff and family members are involved, </a:t>
            </a:r>
          </a:p>
          <a:p>
            <a:pPr marL="169530" indent="-169530">
              <a:buFont typeface="Arial" panose="020B0604020202020204" pitchFamily="34" charset="0"/>
              <a:buChar char="•"/>
            </a:pPr>
            <a:r>
              <a:rPr lang="en-US" dirty="0"/>
              <a:t>What specific goals the partnership hopes to meet, and</a:t>
            </a:r>
          </a:p>
          <a:p>
            <a:pPr marL="169530" indent="-169530">
              <a:buFont typeface="Arial" panose="020B0604020202020204" pitchFamily="34" charset="0"/>
              <a:buChar char="•"/>
            </a:pPr>
            <a:r>
              <a:rPr lang="en-US" dirty="0"/>
              <a:t>What specific activities family members AND staff will do to achieve the goals of care.</a:t>
            </a:r>
          </a:p>
          <a:p>
            <a:r>
              <a:rPr lang="en-US" dirty="0"/>
              <a:t>Being specific is important. That means that activities are listed, and the outcomes of activities are identified. </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15</a:t>
            </a:fld>
            <a:endParaRPr lang="en-US"/>
          </a:p>
        </p:txBody>
      </p:sp>
    </p:spTree>
    <p:extLst>
      <p:ext uri="{BB962C8B-B14F-4D97-AF65-F5344CB8AC3E}">
        <p14:creationId xmlns:p14="http://schemas.microsoft.com/office/powerpoint/2010/main" val="3901196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cases, a “back and forth” discussion will identify shared goals of care based on the person’s needs related to health, function, meaningful activities, and overall quality of life. </a:t>
            </a:r>
          </a:p>
          <a:p>
            <a:r>
              <a:rPr lang="en-US" dirty="0"/>
              <a:t> </a:t>
            </a:r>
          </a:p>
          <a:p>
            <a:r>
              <a:rPr lang="en-US" dirty="0"/>
              <a:t>Then the activity type and level of participation from both family members and staff are discussed to achieve the goals of care. The </a:t>
            </a:r>
            <a:r>
              <a:rPr lang="en-US" b="1" dirty="0"/>
              <a:t>Family-Staff Partnership Agreement </a:t>
            </a:r>
            <a:r>
              <a:rPr lang="en-US" dirty="0"/>
              <a:t>template is shown here.</a:t>
            </a:r>
          </a:p>
          <a:p>
            <a:r>
              <a:rPr lang="en-US" dirty="0"/>
              <a:t> </a:t>
            </a:r>
          </a:p>
          <a:p>
            <a:r>
              <a:rPr lang="en-US" dirty="0"/>
              <a:t>Copies of the form are shared with the family members and placed in the person’s service record or chart.</a:t>
            </a:r>
          </a:p>
          <a:p>
            <a:r>
              <a:rPr lang="en-US" dirty="0"/>
              <a:t> </a:t>
            </a:r>
          </a:p>
          <a:p>
            <a:r>
              <a:rPr lang="en-US" dirty="0"/>
              <a:t>All staff need to know what the agreement includes, so they can encourage family members to participate AND know what is expected of them. Putting copies in places where it’s easy to see and read is important.</a:t>
            </a:r>
            <a:endParaRPr lang="en-US" dirty="0"/>
          </a:p>
        </p:txBody>
      </p:sp>
      <p:sp>
        <p:nvSpPr>
          <p:cNvPr id="5" name="Slide Number Placeholder 4"/>
          <p:cNvSpPr>
            <a:spLocks noGrp="1"/>
          </p:cNvSpPr>
          <p:nvPr>
            <p:ph type="sldNum" sz="quarter" idx="11"/>
          </p:nvPr>
        </p:nvSpPr>
        <p:spPr/>
        <p:txBody>
          <a:bodyPr/>
          <a:lstStyle/>
          <a:p>
            <a:fld id="{32144B4A-9BF6-4E96-B0F6-AE46AADFD3CB}" type="slidenum">
              <a:rPr lang="en-US" smtClean="0"/>
              <a:t>16</a:t>
            </a:fld>
            <a:endParaRPr lang="en-US"/>
          </a:p>
        </p:txBody>
      </p:sp>
    </p:spTree>
    <p:extLst>
      <p:ext uri="{BB962C8B-B14F-4D97-AF65-F5344CB8AC3E}">
        <p14:creationId xmlns:p14="http://schemas.microsoft.com/office/powerpoint/2010/main" val="2884483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step, </a:t>
            </a:r>
            <a:r>
              <a:rPr lang="en-US" b="1" dirty="0"/>
              <a:t>Educating Family</a:t>
            </a:r>
            <a:r>
              <a:rPr lang="en-US" dirty="0"/>
              <a:t>, begins with the initial contact between staff and family members, and continues throughout the partnership. </a:t>
            </a:r>
          </a:p>
          <a:p>
            <a:r>
              <a:rPr lang="en-US" dirty="0"/>
              <a:t> </a:t>
            </a:r>
          </a:p>
          <a:p>
            <a:r>
              <a:rPr lang="en-US" dirty="0"/>
              <a:t>As noted earlier, sharing information may be part of preparing for the Negotiation Session. An important aspect to educating family members comes from the negotiation process. As they talk about their concerns- ask questions, and work with staff to improve care.  </a:t>
            </a:r>
          </a:p>
          <a:p>
            <a:r>
              <a:rPr lang="en-US" dirty="0"/>
              <a:t> </a:t>
            </a:r>
          </a:p>
          <a:p>
            <a:r>
              <a:rPr lang="en-US" dirty="0"/>
              <a:t>How much and what type of information that is shared will depend on the family members and the situation. A good starting point is to think about how involved the family member wants to be, and how </a:t>
            </a:r>
            <a:r>
              <a:rPr lang="en-US" u="sng" dirty="0"/>
              <a:t>ready</a:t>
            </a:r>
            <a:r>
              <a:rPr lang="en-US" dirty="0"/>
              <a:t> they are to learn new things. </a:t>
            </a:r>
          </a:p>
          <a:p>
            <a:r>
              <a:rPr lang="en-US" dirty="0"/>
              <a:t> </a:t>
            </a:r>
          </a:p>
          <a:p>
            <a:r>
              <a:rPr lang="en-US" dirty="0"/>
              <a:t>Family members that are highly stressed may need a “time out” before sharing ideas and information. For others, being offered a handout on the type of dementia that their loved has may be really useful to care planning.</a:t>
            </a:r>
          </a:p>
          <a:p>
            <a:r>
              <a:rPr lang="en-US" dirty="0"/>
              <a:t> </a:t>
            </a:r>
          </a:p>
          <a:p>
            <a:r>
              <a:rPr lang="en-US" dirty="0"/>
              <a:t>We also urge you to access and offer the companion training program, </a:t>
            </a:r>
            <a:r>
              <a:rPr lang="en-US" b="1" i="1" dirty="0"/>
              <a:t>Advancing Care Partnerships</a:t>
            </a:r>
            <a:r>
              <a:rPr lang="en-US" dirty="0"/>
              <a:t> that is designed specifically for family caregivers of persons with dementia.</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17</a:t>
            </a:fld>
            <a:endParaRPr lang="en-US"/>
          </a:p>
        </p:txBody>
      </p:sp>
    </p:spTree>
    <p:extLst>
      <p:ext uri="{BB962C8B-B14F-4D97-AF65-F5344CB8AC3E}">
        <p14:creationId xmlns:p14="http://schemas.microsoft.com/office/powerpoint/2010/main" val="301358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idea is to assemble a Family Resource Manual that offers family members ideas about how to best approach and interact with their relative with dementia, and also how to engage their loved one in meaningful activities. </a:t>
            </a:r>
          </a:p>
          <a:p>
            <a:r>
              <a:rPr lang="en-US" dirty="0"/>
              <a:t> </a:t>
            </a:r>
          </a:p>
          <a:p>
            <a:r>
              <a:rPr lang="en-US" dirty="0"/>
              <a:t>Some of these ideas are outlined in the handout </a:t>
            </a:r>
            <a:r>
              <a:rPr lang="en-US" b="1" dirty="0"/>
              <a:t>Questions and Ideas for Family Members</a:t>
            </a:r>
            <a:r>
              <a:rPr lang="en-US" dirty="0"/>
              <a:t>. There are many more ideas in the Family Involvement in Care for Persons with Dementia Evidence-Based Guideline. </a:t>
            </a:r>
          </a:p>
          <a:p>
            <a:r>
              <a:rPr lang="en-US" dirty="0"/>
              <a:t> </a:t>
            </a:r>
          </a:p>
          <a:p>
            <a:r>
              <a:rPr lang="en-US" dirty="0"/>
              <a:t>We also highly recommend </a:t>
            </a:r>
            <a:r>
              <a:rPr lang="en-US" b="1" dirty="0"/>
              <a:t>Simple Pleasures</a:t>
            </a:r>
            <a:r>
              <a:rPr lang="en-US" dirty="0"/>
              <a:t>, a group of therapeutic activities designed to help family members interact with their loved one. Please see the handout by that name for ideas to share with family members. </a:t>
            </a:r>
          </a:p>
          <a:p>
            <a:r>
              <a:rPr lang="en-US" dirty="0"/>
              <a:t> </a:t>
            </a:r>
          </a:p>
          <a:p>
            <a:r>
              <a:rPr lang="en-US" dirty="0"/>
              <a:t>Additional ideas for family education include finding and sharing high quality on-line resources, such as educational brochures and websites about dementia, caregiver stress, and other topics. </a:t>
            </a:r>
            <a:endParaRPr lang="en-US" dirty="0"/>
          </a:p>
        </p:txBody>
      </p:sp>
      <p:sp>
        <p:nvSpPr>
          <p:cNvPr id="5" name="Slide Number Placeholder 4"/>
          <p:cNvSpPr>
            <a:spLocks noGrp="1"/>
          </p:cNvSpPr>
          <p:nvPr>
            <p:ph type="sldNum" sz="quarter" idx="11"/>
          </p:nvPr>
        </p:nvSpPr>
        <p:spPr/>
        <p:txBody>
          <a:bodyPr/>
          <a:lstStyle/>
          <a:p>
            <a:fld id="{32144B4A-9BF6-4E96-B0F6-AE46AADFD3CB}" type="slidenum">
              <a:rPr lang="en-US" smtClean="0"/>
              <a:t>18</a:t>
            </a:fld>
            <a:endParaRPr lang="en-US"/>
          </a:p>
        </p:txBody>
      </p:sp>
    </p:spTree>
    <p:extLst>
      <p:ext uri="{BB962C8B-B14F-4D97-AF65-F5344CB8AC3E}">
        <p14:creationId xmlns:p14="http://schemas.microsoft.com/office/powerpoint/2010/main" val="298142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this first module, about the Family Involvement in Care Intervention, lays an important foundation for using the step-wise process of engaging and orienting families to the partnership process. </a:t>
            </a:r>
          </a:p>
          <a:p>
            <a:r>
              <a:rPr lang="en-US" dirty="0"/>
              <a:t> </a:t>
            </a:r>
          </a:p>
          <a:p>
            <a:r>
              <a:rPr lang="en-US" dirty="0"/>
              <a:t>Early discussions, assessments of needs and abilities, and conversations about being partners, paves the way for having a negotiated care conference, that results in a formal Partnership Agreement. </a:t>
            </a:r>
          </a:p>
          <a:p>
            <a:r>
              <a:rPr lang="en-US" dirty="0"/>
              <a:t> </a:t>
            </a:r>
          </a:p>
          <a:p>
            <a:r>
              <a:rPr lang="en-US" dirty="0"/>
              <a:t>An important feature to keep in mind is that staff don’t all have the same responsibilities in forming Partnership Agreements, but ALL need to understand the process to act as a supportive team member with family members and other staff in providing care.</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19</a:t>
            </a:fld>
            <a:endParaRPr lang="en-US"/>
          </a:p>
        </p:txBody>
      </p:sp>
    </p:spTree>
    <p:extLst>
      <p:ext uri="{BB962C8B-B14F-4D97-AF65-F5344CB8AC3E}">
        <p14:creationId xmlns:p14="http://schemas.microsoft.com/office/powerpoint/2010/main" val="180364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for this module are to discuss the main components of the Family Involvement in Care, or FIC intervention, and to review how the steps can be used in different types of care settings.</a:t>
            </a:r>
          </a:p>
          <a:p>
            <a:r>
              <a:rPr lang="en-US" dirty="0"/>
              <a:t> </a:t>
            </a:r>
          </a:p>
          <a:p>
            <a:r>
              <a:rPr lang="en-US" dirty="0"/>
              <a:t>As a reminder, this training series is based on the </a:t>
            </a:r>
            <a:r>
              <a:rPr lang="en-US" b="1" i="1" dirty="0"/>
              <a:t>Family Involvement in Care for Persons with Dementia, Evidence-Based Guideline</a:t>
            </a:r>
            <a:r>
              <a:rPr lang="en-US" dirty="0"/>
              <a:t>. Many of the materials we talk about in this module are provided in greater detail in the Guideline. </a:t>
            </a:r>
          </a:p>
          <a:p>
            <a:r>
              <a:rPr lang="en-US" dirty="0"/>
              <a:t> </a:t>
            </a:r>
          </a:p>
          <a:p>
            <a:r>
              <a:rPr lang="en-US" dirty="0"/>
              <a:t>This module also includes handouts that support and illustrate content in the presentation, so you may want to print those before or after you view this module.</a:t>
            </a:r>
            <a:endParaRPr lang="en-US" dirty="0" smtClean="0"/>
          </a:p>
          <a:p>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2</a:t>
            </a:fld>
            <a:endParaRPr lang="en-US"/>
          </a:p>
        </p:txBody>
      </p:sp>
    </p:spTree>
    <p:extLst>
      <p:ext uri="{BB962C8B-B14F-4D97-AF65-F5344CB8AC3E}">
        <p14:creationId xmlns:p14="http://schemas.microsoft.com/office/powerpoint/2010/main" val="1787287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next presentation, we will outline the principles of negotiation that are used to set goals of care for the person with dementia, and come to an agreement about activities for staff and family members. </a:t>
            </a:r>
          </a:p>
          <a:p>
            <a:r>
              <a:rPr lang="en-US" dirty="0"/>
              <a:t> </a:t>
            </a:r>
          </a:p>
          <a:p>
            <a:r>
              <a:rPr lang="en-US"/>
              <a:t>In that context, we’ll also talk about conflict, and how to avoid some of the pitfalls that accompany conflicts during negotiations.  </a:t>
            </a:r>
            <a:endParaRPr lang="en-US"/>
          </a:p>
        </p:txBody>
      </p:sp>
      <p:sp>
        <p:nvSpPr>
          <p:cNvPr id="4" name="Slide Number Placeholder 3"/>
          <p:cNvSpPr>
            <a:spLocks noGrp="1"/>
          </p:cNvSpPr>
          <p:nvPr>
            <p:ph type="sldNum" sz="quarter" idx="10"/>
          </p:nvPr>
        </p:nvSpPr>
        <p:spPr/>
        <p:txBody>
          <a:bodyPr/>
          <a:lstStyle/>
          <a:p>
            <a:fld id="{32144B4A-9BF6-4E96-B0F6-AE46AADFD3CB}" type="slidenum">
              <a:rPr lang="en-US" smtClean="0"/>
              <a:t>20</a:t>
            </a:fld>
            <a:endParaRPr lang="en-US"/>
          </a:p>
        </p:txBody>
      </p:sp>
    </p:spTree>
    <p:extLst>
      <p:ext uri="{BB962C8B-B14F-4D97-AF65-F5344CB8AC3E}">
        <p14:creationId xmlns:p14="http://schemas.microsoft.com/office/powerpoint/2010/main" val="61227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Family Involvement in Care Intervention has 5 main components. We introduced these in the Introduction module, and we will come back to them over and over again as we discuss the Intervention and partnership approach. </a:t>
            </a:r>
          </a:p>
          <a:p>
            <a:r>
              <a:rPr lang="en-US" dirty="0"/>
              <a:t> </a:t>
            </a:r>
          </a:p>
          <a:p>
            <a:r>
              <a:rPr lang="en-US" dirty="0"/>
              <a:t>This training series is designed to fulfill Step 2 of Educating staff. As a result, we don’t spend time actually talking about Step 2 of the Intervention.</a:t>
            </a:r>
          </a:p>
          <a:p>
            <a:r>
              <a:rPr lang="en-US" dirty="0"/>
              <a:t> </a:t>
            </a:r>
          </a:p>
          <a:p>
            <a:r>
              <a:rPr lang="en-US" dirty="0"/>
              <a:t>In this module, we’ll review the main approaches to orienting family members to the setting and partnership approach. One important thing to keep in mind as we talk about Intervention and its use, is that different types of staff play different roles in care. Some of the review of how the Intervention works may feel like “that’s not my job, so why do I care?” The answer is this: To be a strong team member in providing care, ALL staff need to have the “Big Picture” of what contributes to high quality care. You may not be the person who actually ORIENTS family to your setting or the partnership approach, but understanding how that works is important to being a team member.</a:t>
            </a:r>
          </a:p>
          <a:p>
            <a:endParaRPr lang="en-US" baseline="0" dirty="0" smtClean="0"/>
          </a:p>
          <a:p>
            <a:r>
              <a:rPr lang="en-US" baseline="0" dirty="0" smtClean="0"/>
              <a:t>One important thing to keep in mind as we talk about Intervention and its use, is that different types of staff play different roles in CARE. Some of the review of how the Intervention works may feel like “that’s not my job, so why do I care?” The answer is this: To be a strong team member in providing care, ALL staff need to have the “Big Picture” of what contributes to high quality care. You may not be the person who actually ORIENTS family to your setting or the partnership approach, but understanding how that works is important to being a team member!</a:t>
            </a:r>
          </a:p>
        </p:txBody>
      </p:sp>
      <p:sp>
        <p:nvSpPr>
          <p:cNvPr id="4" name="Slide Number Placeholder 3"/>
          <p:cNvSpPr>
            <a:spLocks noGrp="1"/>
          </p:cNvSpPr>
          <p:nvPr>
            <p:ph type="sldNum" sz="quarter" idx="10"/>
          </p:nvPr>
        </p:nvSpPr>
        <p:spPr/>
        <p:txBody>
          <a:bodyPr/>
          <a:lstStyle/>
          <a:p>
            <a:fld id="{32144B4A-9BF6-4E96-B0F6-AE46AADFD3CB}" type="slidenum">
              <a:rPr lang="en-US" smtClean="0"/>
              <a:t>3</a:t>
            </a:fld>
            <a:endParaRPr lang="en-US"/>
          </a:p>
        </p:txBody>
      </p:sp>
    </p:spTree>
    <p:extLst>
      <p:ext uri="{BB962C8B-B14F-4D97-AF65-F5344CB8AC3E}">
        <p14:creationId xmlns:p14="http://schemas.microsoft.com/office/powerpoint/2010/main" val="26663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emphasizes how hard it can be for family to figure out their “place” in care when supportive services are accepted. </a:t>
            </a:r>
          </a:p>
          <a:p>
            <a:r>
              <a:rPr lang="en-US" dirty="0"/>
              <a:t> </a:t>
            </a:r>
          </a:p>
          <a:p>
            <a:r>
              <a:rPr lang="en-US" dirty="0"/>
              <a:t>The role of the family member becomes blurred, and in settings like residential or nursing home care, family often feel like “visitors.”  Without having a clear plan in hand, family members may feel “dismissed” or even unwelcome.  </a:t>
            </a:r>
          </a:p>
          <a:p>
            <a:r>
              <a:rPr lang="en-US" dirty="0"/>
              <a:t> </a:t>
            </a:r>
          </a:p>
          <a:p>
            <a:r>
              <a:rPr lang="en-US" dirty="0"/>
              <a:t>Even when supportive care or residential services are greatly needed, family may feel sadness, worry, guilt, or anger about turning control over to others.  Questions about their NEW role are pretty common: How to be involved – but at the same time – not be as involved as they were before.</a:t>
            </a:r>
          </a:p>
          <a:p>
            <a:r>
              <a:rPr lang="en-US" dirty="0"/>
              <a:t> </a:t>
            </a:r>
          </a:p>
          <a:p>
            <a:r>
              <a:rPr lang="en-US" dirty="0"/>
              <a:t>That is the foundation for staff-family partnerships. Partnership have many benefits, so let’s think about those next.</a:t>
            </a:r>
            <a:endParaRPr lang="en-US" dirty="0" smtClean="0"/>
          </a:p>
        </p:txBody>
      </p:sp>
      <p:sp>
        <p:nvSpPr>
          <p:cNvPr id="4" name="Slide Number Placeholder 3"/>
          <p:cNvSpPr>
            <a:spLocks noGrp="1"/>
          </p:cNvSpPr>
          <p:nvPr>
            <p:ph type="sldNum" sz="quarter" idx="10"/>
          </p:nvPr>
        </p:nvSpPr>
        <p:spPr/>
        <p:txBody>
          <a:bodyPr/>
          <a:lstStyle/>
          <a:p>
            <a:fld id="{32144B4A-9BF6-4E96-B0F6-AE46AADFD3CB}" type="slidenum">
              <a:rPr lang="en-US" smtClean="0"/>
              <a:t>4</a:t>
            </a:fld>
            <a:endParaRPr lang="en-US"/>
          </a:p>
        </p:txBody>
      </p:sp>
    </p:spTree>
    <p:extLst>
      <p:ext uri="{BB962C8B-B14F-4D97-AF65-F5344CB8AC3E}">
        <p14:creationId xmlns:p14="http://schemas.microsoft.com/office/powerpoint/2010/main" val="345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reasons for staff-family partnerships.</a:t>
            </a:r>
          </a:p>
          <a:p>
            <a:pPr marL="169530" indent="-169530">
              <a:buFont typeface="Arial" panose="020B0604020202020204" pitchFamily="34" charset="0"/>
              <a:buChar char="•"/>
            </a:pPr>
            <a:r>
              <a:rPr lang="en-US" dirty="0"/>
              <a:t>Families are an excellent source of information. They can provide important history about likes, dislikes, habits, longstanding personality traits and other personal characteristics. It’s easier, and more satisfying to care for a person that staff feel that they KNOW something about.</a:t>
            </a:r>
          </a:p>
          <a:p>
            <a:pPr marL="169530" indent="-169530">
              <a:buFont typeface="Arial" panose="020B0604020202020204" pitchFamily="34" charset="0"/>
              <a:buChar char="•"/>
            </a:pPr>
            <a:r>
              <a:rPr lang="en-US" dirty="0"/>
              <a:t>Partnerships can help family members learn how to best contribute to their loved one’s care – which helps them feel better about themselves.</a:t>
            </a:r>
          </a:p>
          <a:p>
            <a:pPr marL="169530" indent="-169530">
              <a:buFont typeface="Arial" panose="020B0604020202020204" pitchFamily="34" charset="0"/>
              <a:buChar char="•"/>
            </a:pPr>
            <a:r>
              <a:rPr lang="en-US" dirty="0"/>
              <a:t>Partnerships can help staff interact with families, and share their personal knowledge about their loved one. Staff may have knowledge that family members don’t – but should have. Being partners makes this information exchange easier.</a:t>
            </a:r>
          </a:p>
          <a:p>
            <a:pPr marL="169530" indent="-169530">
              <a:buFont typeface="Arial" panose="020B0604020202020204" pitchFamily="34" charset="0"/>
              <a:buChar char="•"/>
            </a:pPr>
            <a:r>
              <a:rPr lang="en-US" dirty="0"/>
              <a:t>As part of the partnership agreement, family members may agree to provide assistance with cares that can help support busy staff.</a:t>
            </a:r>
          </a:p>
          <a:p>
            <a:pPr marL="169530" indent="-169530">
              <a:buFont typeface="Arial" panose="020B0604020202020204" pitchFamily="34" charset="0"/>
              <a:buChar char="•"/>
            </a:pPr>
            <a:r>
              <a:rPr lang="en-US" dirty="0"/>
              <a:t>And most important, quality of life and care for the person with dementia is enhanced.</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5</a:t>
            </a:fld>
            <a:endParaRPr lang="en-US"/>
          </a:p>
        </p:txBody>
      </p:sp>
    </p:spTree>
    <p:extLst>
      <p:ext uri="{BB962C8B-B14F-4D97-AF65-F5344CB8AC3E}">
        <p14:creationId xmlns:p14="http://schemas.microsoft.com/office/powerpoint/2010/main" val="41741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Staff-family partnerships can be beneficial to nearly all family members. However, we also know that </a:t>
            </a:r>
            <a:r>
              <a:rPr lang="en-US" u="sng" dirty="0"/>
              <a:t>some</a:t>
            </a:r>
            <a:r>
              <a:rPr lang="en-US" dirty="0"/>
              <a:t> family members are the most likely to benefit from being partners with staff. This includes family members</a:t>
            </a:r>
          </a:p>
          <a:p>
            <a:pPr marL="169530" indent="-169530">
              <a:buFont typeface="Arial" panose="020B0604020202020204" pitchFamily="34" charset="0"/>
              <a:buChar char="•"/>
            </a:pPr>
            <a:r>
              <a:rPr lang="en-US" dirty="0"/>
              <a:t>who have been the most involved in caregiving, </a:t>
            </a:r>
          </a:p>
          <a:p>
            <a:pPr marL="169530" indent="-169530">
              <a:buFont typeface="Arial" panose="020B0604020202020204" pitchFamily="34" charset="0"/>
              <a:buChar char="•"/>
            </a:pPr>
            <a:r>
              <a:rPr lang="en-US" dirty="0"/>
              <a:t>who are experiencing new demands to caregiving, or </a:t>
            </a:r>
          </a:p>
          <a:p>
            <a:pPr marL="169530" indent="-169530">
              <a:buFont typeface="Arial" panose="020B0604020202020204" pitchFamily="34" charset="0"/>
              <a:buChar char="•"/>
            </a:pPr>
            <a:r>
              <a:rPr lang="en-US" dirty="0"/>
              <a:t>who are new to the setting or service and could clearly benefit from the use of the partnership intervention. </a:t>
            </a:r>
          </a:p>
          <a:p>
            <a:pPr marL="169530" indent="-169530">
              <a:buFont typeface="Arial" panose="020B0604020202020204" pitchFamily="34" charset="0"/>
              <a:buChar char="•"/>
            </a:pPr>
            <a:r>
              <a:rPr lang="en-US" dirty="0"/>
              <a:t>those who have a poor relationship with the setting or provider, AND one who have a history of poor relations with the person with dementia also benefit most. </a:t>
            </a:r>
          </a:p>
          <a:p>
            <a:r>
              <a:rPr lang="en-US" dirty="0"/>
              <a:t>In many ways, this list reflects family members who are at risk for stress. The partnership approach can provide needed support and encouragement to ease stress and promote satisfaction with the care and services.</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6</a:t>
            </a:fld>
            <a:endParaRPr lang="en-US"/>
          </a:p>
        </p:txBody>
      </p:sp>
    </p:spTree>
    <p:extLst>
      <p:ext uri="{BB962C8B-B14F-4D97-AF65-F5344CB8AC3E}">
        <p14:creationId xmlns:p14="http://schemas.microsoft.com/office/powerpoint/2010/main" val="389569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back to the Intervention, and the first step: Orienting family to the care setting or service, and to the idea of partnership with staff caregivers. This information is also in the handout titled </a:t>
            </a:r>
            <a:r>
              <a:rPr lang="en-US" b="1" dirty="0"/>
              <a:t>Orienting Families to Being Partners in Care</a:t>
            </a:r>
            <a:r>
              <a:rPr lang="en-US" dirty="0"/>
              <a:t>.</a:t>
            </a:r>
          </a:p>
          <a:p>
            <a:r>
              <a:rPr lang="en-US" dirty="0"/>
              <a:t>	</a:t>
            </a:r>
          </a:p>
          <a:p>
            <a:r>
              <a:rPr lang="en-US" dirty="0"/>
              <a:t>Orientation to the setting may involve providing a tour, introducing family to key staff members; or if the care community is a secure setting, orientation might also include showing family members how to enter and exit the building without setting off security alarms. </a:t>
            </a:r>
          </a:p>
          <a:p>
            <a:r>
              <a:rPr lang="en-US" dirty="0"/>
              <a:t> </a:t>
            </a:r>
          </a:p>
          <a:p>
            <a:r>
              <a:rPr lang="en-US" dirty="0"/>
              <a:t>Orientation also involves talking with family members about your philosophy and polices related to dementia care. The conversation will vary based on the type of setting and service you offer, and also whether your program is dementia-specific or if dementia care is one of several services offered. </a:t>
            </a:r>
          </a:p>
          <a:p>
            <a:r>
              <a:rPr lang="en-US" dirty="0"/>
              <a:t> </a:t>
            </a:r>
          </a:p>
          <a:p>
            <a:r>
              <a:rPr lang="en-US" dirty="0"/>
              <a:t>Some examples of information that might be discussed with family members are listed on the slide and also provided as a handout. The main point is to help the family member understand what your service and setting provide for them and their loved one.</a:t>
            </a:r>
            <a:endParaRPr lang="en-US" dirty="0"/>
          </a:p>
        </p:txBody>
      </p:sp>
      <p:sp>
        <p:nvSpPr>
          <p:cNvPr id="4" name="Slide Number Placeholder 3"/>
          <p:cNvSpPr>
            <a:spLocks noGrp="1"/>
          </p:cNvSpPr>
          <p:nvPr>
            <p:ph type="sldNum" sz="quarter" idx="10"/>
          </p:nvPr>
        </p:nvSpPr>
        <p:spPr/>
        <p:txBody>
          <a:bodyPr/>
          <a:lstStyle/>
          <a:p>
            <a:fld id="{B6A202E0-3492-4E99-9BF7-412585CC523C}" type="slidenum">
              <a:rPr lang="en-US" smtClean="0"/>
              <a:t>7</a:t>
            </a:fld>
            <a:endParaRPr lang="en-US"/>
          </a:p>
        </p:txBody>
      </p:sp>
    </p:spTree>
    <p:extLst>
      <p:ext uri="{BB962C8B-B14F-4D97-AF65-F5344CB8AC3E}">
        <p14:creationId xmlns:p14="http://schemas.microsoft.com/office/powerpoint/2010/main" val="421988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discussion of staff-family partnerships is best done by a key leader who is prepared to talk about the partnership model, and how it is used in your setting. The discussion of family concerns and expectations will depend on the setting, AND also the family caregiver’s situation. </a:t>
            </a:r>
          </a:p>
          <a:p>
            <a:r>
              <a:rPr lang="en-US" dirty="0"/>
              <a:t> </a:t>
            </a:r>
          </a:p>
          <a:p>
            <a:r>
              <a:rPr lang="en-US" dirty="0"/>
              <a:t>There are important differences between family members who are unhappy and frustrated with your care, and families who are seeking help because they are overwhelmed.</a:t>
            </a:r>
          </a:p>
          <a:p>
            <a:r>
              <a:rPr lang="en-US" dirty="0"/>
              <a:t> </a:t>
            </a:r>
          </a:p>
          <a:p>
            <a:r>
              <a:rPr lang="en-US" dirty="0"/>
              <a:t>Ask one family member to be a leader in forming the partnership with staff. This helps reduce the risk of having different family members, each with different ideas, involved in decision-making.</a:t>
            </a:r>
          </a:p>
          <a:p>
            <a:r>
              <a:rPr lang="en-US" dirty="0"/>
              <a:t> </a:t>
            </a:r>
          </a:p>
          <a:p>
            <a:r>
              <a:rPr lang="en-US" dirty="0"/>
              <a:t>Family members that are agreeable to being partners in care are asked to sign the form, </a:t>
            </a:r>
            <a:r>
              <a:rPr lang="en-US" b="1" i="1" dirty="0"/>
              <a:t>Statement of Partnership Intent</a:t>
            </a:r>
            <a:r>
              <a:rPr lang="en-US" dirty="0"/>
              <a:t>, which is included in the handout </a:t>
            </a:r>
            <a:r>
              <a:rPr lang="en-US" b="1" dirty="0"/>
              <a:t>Orienting Families</a:t>
            </a:r>
            <a:r>
              <a:rPr lang="en-US" dirty="0"/>
              <a:t>. </a:t>
            </a:r>
          </a:p>
          <a:p>
            <a:r>
              <a:rPr lang="en-US" dirty="0"/>
              <a:t> </a:t>
            </a:r>
          </a:p>
          <a:p>
            <a:r>
              <a:rPr lang="en-US" dirty="0"/>
              <a:t>This statement acknowledges the difficulty that family have in seeking services, and the importance of staff and family working together to provide the best care possible for the person with dementia. </a:t>
            </a:r>
            <a:endParaRPr lang="en-US" dirty="0"/>
          </a:p>
        </p:txBody>
      </p:sp>
      <p:sp>
        <p:nvSpPr>
          <p:cNvPr id="4" name="Slide Number Placeholder 3"/>
          <p:cNvSpPr>
            <a:spLocks noGrp="1"/>
          </p:cNvSpPr>
          <p:nvPr>
            <p:ph type="sldNum" sz="quarter" idx="10"/>
          </p:nvPr>
        </p:nvSpPr>
        <p:spPr/>
        <p:txBody>
          <a:bodyPr/>
          <a:lstStyle/>
          <a:p>
            <a:fld id="{32144B4A-9BF6-4E96-B0F6-AE46AADFD3CB}" type="slidenum">
              <a:rPr lang="en-US" smtClean="0"/>
              <a:t>8</a:t>
            </a:fld>
            <a:endParaRPr lang="en-US"/>
          </a:p>
        </p:txBody>
      </p:sp>
    </p:spTree>
    <p:extLst>
      <p:ext uri="{BB962C8B-B14F-4D97-AF65-F5344CB8AC3E}">
        <p14:creationId xmlns:p14="http://schemas.microsoft.com/office/powerpoint/2010/main" val="299836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from the handout, </a:t>
            </a:r>
            <a:r>
              <a:rPr lang="en-US" b="1" dirty="0"/>
              <a:t>Questions and Ideas for Family Members,</a:t>
            </a:r>
            <a:r>
              <a:rPr lang="en-US" dirty="0"/>
              <a:t> are listed on the slide here. The goal is to talk with family members about what THEY think is important for staff caregivers or providers to know about their loved one. </a:t>
            </a:r>
          </a:p>
          <a:p>
            <a:r>
              <a:rPr lang="en-US" dirty="0"/>
              <a:t> </a:t>
            </a:r>
          </a:p>
          <a:p>
            <a:r>
              <a:rPr lang="en-US" dirty="0"/>
              <a:t>This is often done by a key leader who shares information with others who provide daily care or services. </a:t>
            </a:r>
            <a:endParaRPr lang="en-US" dirty="0"/>
          </a:p>
        </p:txBody>
      </p:sp>
      <p:sp>
        <p:nvSpPr>
          <p:cNvPr id="5" name="Slide Number Placeholder 4"/>
          <p:cNvSpPr>
            <a:spLocks noGrp="1"/>
          </p:cNvSpPr>
          <p:nvPr>
            <p:ph type="sldNum" sz="quarter" idx="11"/>
          </p:nvPr>
        </p:nvSpPr>
        <p:spPr/>
        <p:txBody>
          <a:bodyPr/>
          <a:lstStyle/>
          <a:p>
            <a:fld id="{32144B4A-9BF6-4E96-B0F6-AE46AADFD3CB}" type="slidenum">
              <a:rPr lang="en-US" smtClean="0"/>
              <a:t>9</a:t>
            </a:fld>
            <a:endParaRPr lang="en-US"/>
          </a:p>
        </p:txBody>
      </p:sp>
    </p:spTree>
    <p:extLst>
      <p:ext uri="{BB962C8B-B14F-4D97-AF65-F5344CB8AC3E}">
        <p14:creationId xmlns:p14="http://schemas.microsoft.com/office/powerpoint/2010/main" val="2991288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6327" y="578508"/>
            <a:ext cx="7533447" cy="1018033"/>
          </a:xfrm>
          <a:noFill/>
          <a:effectLst>
            <a:outerShdw blurRad="50800" dist="38100" dir="2700000" algn="tl" rotWithShape="0">
              <a:prstClr val="black">
                <a:alpha val="40000"/>
              </a:prstClr>
            </a:outerShdw>
          </a:effectLst>
        </p:spPr>
        <p:txBody>
          <a:bodyPr>
            <a:normAutofit/>
          </a:bodyPr>
          <a:lstStyle>
            <a:lvl1pPr algn="r">
              <a:defRPr sz="480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56327" y="1596540"/>
            <a:ext cx="7533447" cy="814427"/>
          </a:xfrm>
        </p:spPr>
        <p:txBody>
          <a:bodyPr>
            <a:normAutofit/>
          </a:bodyPr>
          <a:lstStyle>
            <a:lvl1pPr marL="0" indent="0" algn="r">
              <a:buNone/>
              <a:defRPr sz="3733" b="0" i="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910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648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9538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E:\websites\free-power-point-templates\2012\logos.png">
            <a:extLst>
              <a:ext uri="{FF2B5EF4-FFF2-40B4-BE49-F238E27FC236}">
                <a16:creationId xmlns:a16="http://schemas.microsoft.com/office/drawing/2014/main" xmlns="" id="{2FF2FD40-53AF-40E2-A13F-8BABAB36E1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18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578507"/>
            <a:ext cx="10994760" cy="814428"/>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1392935"/>
            <a:ext cx="10994760" cy="5090165"/>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119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1900" y="374900"/>
            <a:ext cx="8144267" cy="763525"/>
          </a:xfrm>
        </p:spPr>
        <p:txBody>
          <a:bodyPr>
            <a:normAutofit/>
          </a:bodyPr>
          <a:lstStyle>
            <a:lvl1pPr algn="l">
              <a:defRPr sz="480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1900" y="1392935"/>
            <a:ext cx="8144267" cy="4885021"/>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953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581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521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2227" y="578507"/>
            <a:ext cx="10791153" cy="814427"/>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40" y="1781104"/>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715840" y="2410967"/>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2" y="1781104"/>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096002" y="2410967"/>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66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052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9225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327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
        <p:nvSpPr>
          <p:cNvPr id="7" name="TextBox 6">
            <a:extLst>
              <a:ext uri="{FF2B5EF4-FFF2-40B4-BE49-F238E27FC236}">
                <a16:creationId xmlns:a16="http://schemas.microsoft.com/office/drawing/2014/main" xmlns="" id="{DC36905C-C2C2-43A4-A6D9-5CA2ED246A55}"/>
              </a:ext>
            </a:extLst>
          </p:cNvPr>
          <p:cNvSpPr txBox="1"/>
          <p:nvPr/>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40599854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gec.uiowa.edu/fi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7027" y="578508"/>
            <a:ext cx="8182748" cy="1018033"/>
          </a:xfrm>
        </p:spPr>
        <p:txBody>
          <a:bodyPr>
            <a:noAutofit/>
          </a:bodyPr>
          <a:lstStyle/>
          <a:p>
            <a:r>
              <a:rPr lang="en-US" sz="3600" dirty="0">
                <a:solidFill>
                  <a:schemeClr val="bg1"/>
                </a:solidFill>
                <a:latin typeface="Book Antiqua" panose="02040602050305030304" pitchFamily="18" charset="0"/>
              </a:rPr>
              <a:t>Family-Staff </a:t>
            </a:r>
            <a:r>
              <a:rPr lang="en-US" sz="3600" dirty="0" smtClean="0">
                <a:solidFill>
                  <a:schemeClr val="bg1"/>
                </a:solidFill>
                <a:latin typeface="Book Antiqua" panose="02040602050305030304" pitchFamily="18" charset="0"/>
              </a:rPr>
              <a:t>Partnerships: First Steps</a:t>
            </a:r>
            <a:endParaRPr lang="en-US" sz="3600" dirty="0">
              <a:solidFill>
                <a:schemeClr val="bg1"/>
              </a:solidFill>
              <a:latin typeface="Book Antiqua" panose="02040602050305030304" pitchFamily="18" charset="0"/>
            </a:endParaRPr>
          </a:p>
        </p:txBody>
      </p:sp>
      <p:sp>
        <p:nvSpPr>
          <p:cNvPr id="5" name="Subtitle 4"/>
          <p:cNvSpPr>
            <a:spLocks noGrp="1"/>
          </p:cNvSpPr>
          <p:nvPr>
            <p:ph type="subTitle" idx="1"/>
          </p:nvPr>
        </p:nvSpPr>
        <p:spPr>
          <a:xfrm>
            <a:off x="4161183" y="1464018"/>
            <a:ext cx="7228592" cy="814427"/>
          </a:xfrm>
        </p:spPr>
        <p:txBody>
          <a:bodyPr>
            <a:noAutofit/>
          </a:bodyPr>
          <a:lstStyle/>
          <a:p>
            <a:r>
              <a:rPr lang="en-US" sz="2800" b="1" i="1" dirty="0">
                <a:solidFill>
                  <a:srgbClr val="FFFF00"/>
                </a:solidFill>
                <a:latin typeface="Book Antiqua" panose="02040602050305030304" pitchFamily="18" charset="0"/>
              </a:rPr>
              <a:t>Partnerships to Improve Care and Quality of Life for Persons with </a:t>
            </a:r>
            <a:r>
              <a:rPr lang="en-US" sz="2800" b="1" i="1" dirty="0" smtClean="0">
                <a:solidFill>
                  <a:srgbClr val="FFFF00"/>
                </a:solidFill>
                <a:latin typeface="Book Antiqua" panose="02040602050305030304" pitchFamily="18" charset="0"/>
              </a:rPr>
              <a:t>Dementia</a:t>
            </a:r>
            <a:endParaRPr lang="en-US" sz="2800" b="1" i="1"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730523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dirty="0" smtClean="0">
                <a:solidFill>
                  <a:srgbClr val="0070C0"/>
                </a:solidFill>
                <a:effectLst/>
                <a:latin typeface="Book Antiqua" panose="02040602050305030304" pitchFamily="18" charset="0"/>
              </a:rPr>
              <a:t>Intervention Assessment Inventory</a:t>
            </a:r>
            <a:endParaRPr lang="en-US" sz="3600" dirty="0">
              <a:solidFill>
                <a:srgbClr val="0070C0"/>
              </a:solidFill>
              <a:effectLst/>
              <a:latin typeface="Book Antiqua" panose="02040602050305030304" pitchFamily="18" charset="0"/>
            </a:endParaRPr>
          </a:p>
        </p:txBody>
      </p:sp>
      <p:sp>
        <p:nvSpPr>
          <p:cNvPr id="5" name="Content Placeholder 4"/>
          <p:cNvSpPr>
            <a:spLocks noGrp="1"/>
          </p:cNvSpPr>
          <p:nvPr>
            <p:ph idx="1"/>
          </p:nvPr>
        </p:nvSpPr>
        <p:spPr>
          <a:xfrm>
            <a:off x="3041900" y="1392935"/>
            <a:ext cx="8144267" cy="4885021"/>
          </a:xfrm>
        </p:spPr>
        <p:txBody>
          <a:bodyPr>
            <a:noAutofit/>
          </a:bodyPr>
          <a:lstStyle/>
          <a:p>
            <a:pPr>
              <a:buClr>
                <a:srgbClr val="0070C0"/>
              </a:buClr>
              <a:buFont typeface="Wingdings" panose="05000000000000000000" pitchFamily="2" charset="2"/>
              <a:buChar char="v"/>
            </a:pPr>
            <a:r>
              <a:rPr lang="en-US" sz="2400" dirty="0" smtClean="0">
                <a:solidFill>
                  <a:srgbClr val="0070C0"/>
                </a:solidFill>
                <a:latin typeface="Book Antiqua" panose="02040602050305030304" pitchFamily="18" charset="0"/>
              </a:rPr>
              <a:t>From/about family members</a:t>
            </a:r>
          </a:p>
          <a:p>
            <a:pPr lvl="1">
              <a:buClr>
                <a:srgbClr val="006600"/>
              </a:buClr>
              <a:buFont typeface="Wingdings" panose="05000000000000000000" pitchFamily="2" charset="2"/>
              <a:buChar char="ü"/>
            </a:pPr>
            <a:r>
              <a:rPr lang="en-US" sz="2400" dirty="0" smtClean="0">
                <a:latin typeface="Book Antiqua" panose="02040602050305030304" pitchFamily="18" charset="0"/>
              </a:rPr>
              <a:t>Contact information for “Point-Person” and other family</a:t>
            </a:r>
          </a:p>
          <a:p>
            <a:pPr lvl="1">
              <a:buClr>
                <a:srgbClr val="006600"/>
              </a:buClr>
              <a:buFont typeface="Wingdings" panose="05000000000000000000" pitchFamily="2" charset="2"/>
              <a:buChar char="ü"/>
            </a:pPr>
            <a:r>
              <a:rPr lang="en-US" sz="2400" dirty="0" smtClean="0">
                <a:latin typeface="Book Antiqua" panose="02040602050305030304" pitchFamily="18" charset="0"/>
              </a:rPr>
              <a:t>Family support; other social support</a:t>
            </a:r>
          </a:p>
          <a:p>
            <a:pPr lvl="1">
              <a:buClr>
                <a:srgbClr val="006600"/>
              </a:buClr>
              <a:buFont typeface="Wingdings" panose="05000000000000000000" pitchFamily="2" charset="2"/>
              <a:buChar char="ü"/>
            </a:pPr>
            <a:r>
              <a:rPr lang="en-US" sz="2400" dirty="0" smtClean="0">
                <a:latin typeface="Book Antiqua" panose="02040602050305030304" pitchFamily="18" charset="0"/>
              </a:rPr>
              <a:t>Problems encountered in providing care</a:t>
            </a:r>
          </a:p>
          <a:p>
            <a:pPr lvl="1">
              <a:buClr>
                <a:srgbClr val="006600"/>
              </a:buClr>
              <a:buFont typeface="Wingdings" panose="05000000000000000000" pitchFamily="2" charset="2"/>
              <a:buChar char="ü"/>
            </a:pPr>
            <a:r>
              <a:rPr lang="en-US" sz="2400" dirty="0">
                <a:latin typeface="Book Antiqua" panose="02040602050305030304" pitchFamily="18" charset="0"/>
              </a:rPr>
              <a:t>Feelings about new care setting/service</a:t>
            </a:r>
          </a:p>
          <a:p>
            <a:pPr lvl="1">
              <a:buClr>
                <a:srgbClr val="006600"/>
              </a:buClr>
              <a:buFont typeface="Wingdings" panose="05000000000000000000" pitchFamily="2" charset="2"/>
              <a:buChar char="ü"/>
            </a:pPr>
            <a:r>
              <a:rPr lang="en-US" sz="2400" dirty="0" smtClean="0">
                <a:latin typeface="Book Antiqua" panose="02040602050305030304" pitchFamily="18" charset="0"/>
              </a:rPr>
              <a:t>Expectations for participating in caregiving</a:t>
            </a:r>
          </a:p>
          <a:p>
            <a:pPr lvl="1">
              <a:buClr>
                <a:srgbClr val="006600"/>
              </a:buClr>
              <a:buFont typeface="Wingdings" panose="05000000000000000000" pitchFamily="2" charset="2"/>
              <a:buChar char="ü"/>
            </a:pPr>
            <a:r>
              <a:rPr lang="en-US" sz="2400" dirty="0" smtClean="0">
                <a:latin typeface="Book Antiqua" panose="02040602050305030304" pitchFamily="18" charset="0"/>
              </a:rPr>
              <a:t>Major concerns about the new service/setting</a:t>
            </a:r>
          </a:p>
          <a:p>
            <a:pPr lvl="1">
              <a:buClr>
                <a:srgbClr val="006600"/>
              </a:buClr>
              <a:buFont typeface="Wingdings" panose="05000000000000000000" pitchFamily="2" charset="2"/>
              <a:buChar char="ü"/>
            </a:pPr>
            <a:r>
              <a:rPr lang="en-US" sz="2400" dirty="0" smtClean="0">
                <a:latin typeface="Book Antiqua" panose="02040602050305030304" pitchFamily="18" charset="0"/>
              </a:rPr>
              <a:t>Expectations for staff</a:t>
            </a:r>
          </a:p>
          <a:p>
            <a:pPr lvl="1">
              <a:buClr>
                <a:srgbClr val="006600"/>
              </a:buClr>
              <a:buFont typeface="Wingdings" panose="05000000000000000000" pitchFamily="2" charset="2"/>
              <a:buChar char="ü"/>
            </a:pPr>
            <a:r>
              <a:rPr lang="en-US" sz="2400" dirty="0" smtClean="0">
                <a:latin typeface="Book Antiqua" panose="02040602050305030304" pitchFamily="18" charset="0"/>
              </a:rPr>
              <a:t>Knowledge of dementia</a:t>
            </a:r>
          </a:p>
          <a:p>
            <a:pPr lvl="1">
              <a:buClr>
                <a:srgbClr val="006600"/>
              </a:buClr>
              <a:buFont typeface="Wingdings" panose="05000000000000000000" pitchFamily="2" charset="2"/>
              <a:buChar char="ü"/>
            </a:pPr>
            <a:r>
              <a:rPr lang="en-US" sz="2400" dirty="0" smtClean="0">
                <a:latin typeface="Book Antiqua" panose="02040602050305030304" pitchFamily="18" charset="0"/>
              </a:rPr>
              <a:t>Current health</a:t>
            </a:r>
          </a:p>
          <a:p>
            <a:pPr lvl="1">
              <a:buClr>
                <a:srgbClr val="006600"/>
              </a:buClr>
              <a:buFont typeface="Wingdings" panose="05000000000000000000" pitchFamily="2" charset="2"/>
              <a:buChar char="ü"/>
            </a:pPr>
            <a:r>
              <a:rPr lang="en-US" sz="2400" dirty="0" smtClean="0">
                <a:latin typeface="Book Antiqua" panose="02040602050305030304" pitchFamily="18" charset="0"/>
              </a:rPr>
              <a:t>Level stress in caregiving role</a:t>
            </a:r>
            <a:endParaRPr lang="en-US" sz="2400" dirty="0">
              <a:latin typeface="Book Antiqua" panose="0204060205030503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504" y="4707914"/>
            <a:ext cx="2736195" cy="2052146"/>
          </a:xfrm>
          <a:prstGeom prst="rect">
            <a:avLst/>
          </a:prstGeom>
        </p:spPr>
      </p:pic>
    </p:spTree>
    <p:extLst>
      <p:ext uri="{BB962C8B-B14F-4D97-AF65-F5344CB8AC3E}">
        <p14:creationId xmlns:p14="http://schemas.microsoft.com/office/powerpoint/2010/main" val="2108286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70C0"/>
                </a:solidFill>
                <a:effectLst/>
                <a:latin typeface="Book Antiqua" panose="02040602050305030304" pitchFamily="18" charset="0"/>
              </a:rPr>
              <a:t>Intervention Assessment Inventory</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v"/>
            </a:pPr>
            <a:r>
              <a:rPr lang="en-US" sz="3400" b="1" dirty="0" smtClean="0">
                <a:solidFill>
                  <a:srgbClr val="0070C0"/>
                </a:solidFill>
                <a:latin typeface="Book Antiqua" panose="02040602050305030304" pitchFamily="18" charset="0"/>
              </a:rPr>
              <a:t>Person with dementia</a:t>
            </a:r>
          </a:p>
          <a:p>
            <a:pPr lvl="1">
              <a:buClr>
                <a:srgbClr val="006600"/>
              </a:buClr>
              <a:buFont typeface="Wingdings" panose="05000000000000000000" pitchFamily="2" charset="2"/>
              <a:buChar char="ü"/>
            </a:pPr>
            <a:r>
              <a:rPr lang="en-US" sz="3400" dirty="0" smtClean="0">
                <a:latin typeface="Book Antiqua" panose="02040602050305030304" pitchFamily="18" charset="0"/>
              </a:rPr>
              <a:t>Functional abilities?</a:t>
            </a:r>
          </a:p>
          <a:p>
            <a:pPr lvl="1">
              <a:buClr>
                <a:srgbClr val="006600"/>
              </a:buClr>
              <a:buFont typeface="Wingdings" panose="05000000000000000000" pitchFamily="2" charset="2"/>
              <a:buChar char="ü"/>
            </a:pPr>
            <a:r>
              <a:rPr lang="en-US" sz="3400" dirty="0" smtClean="0">
                <a:latin typeface="Book Antiqua" panose="02040602050305030304" pitchFamily="18" charset="0"/>
              </a:rPr>
              <a:t>Self care abilities?</a:t>
            </a:r>
          </a:p>
          <a:p>
            <a:pPr lvl="1">
              <a:buClr>
                <a:srgbClr val="006600"/>
              </a:buClr>
              <a:buFont typeface="Wingdings" panose="05000000000000000000" pitchFamily="2" charset="2"/>
              <a:buChar char="ü"/>
            </a:pPr>
            <a:r>
              <a:rPr lang="en-US" sz="3400" dirty="0" smtClean="0">
                <a:latin typeface="Book Antiqua" panose="02040602050305030304" pitchFamily="18" charset="0"/>
              </a:rPr>
              <a:t>Cognitive function?</a:t>
            </a:r>
          </a:p>
          <a:p>
            <a:pPr lvl="1">
              <a:buClr>
                <a:srgbClr val="006600"/>
              </a:buClr>
              <a:buFont typeface="Wingdings" panose="05000000000000000000" pitchFamily="2" charset="2"/>
              <a:buChar char="ü"/>
            </a:pPr>
            <a:r>
              <a:rPr lang="en-US" sz="3400" dirty="0" smtClean="0">
                <a:latin typeface="Book Antiqua" panose="02040602050305030304" pitchFamily="18" charset="0"/>
              </a:rPr>
              <a:t>Pleasurable activities?</a:t>
            </a:r>
          </a:p>
          <a:p>
            <a:pPr marL="609585" lvl="1" indent="0">
              <a:buClr>
                <a:srgbClr val="006600"/>
              </a:buClr>
              <a:buNone/>
            </a:pPr>
            <a:endParaRPr lang="en-US" sz="3400" dirty="0" smtClean="0">
              <a:latin typeface="Book Antiqua" panose="02040602050305030304" pitchFamily="18" charset="0"/>
            </a:endParaRPr>
          </a:p>
          <a:p>
            <a:pPr>
              <a:buFont typeface="Wingdings" panose="05000000000000000000" pitchFamily="2" charset="2"/>
              <a:buChar char="v"/>
            </a:pPr>
            <a:r>
              <a:rPr lang="en-US" sz="3400" b="1" dirty="0" smtClean="0">
                <a:solidFill>
                  <a:srgbClr val="0070C0"/>
                </a:solidFill>
                <a:latin typeface="Book Antiqua" panose="02040602050305030304" pitchFamily="18" charset="0"/>
                <a:sym typeface="Wingdings" panose="05000000000000000000" pitchFamily="2" charset="2"/>
              </a:rPr>
              <a:t>Also consider . . .</a:t>
            </a:r>
          </a:p>
          <a:p>
            <a:pPr lvl="1">
              <a:buClr>
                <a:srgbClr val="006600"/>
              </a:buClr>
              <a:buFont typeface="Wingdings" panose="05000000000000000000" pitchFamily="2" charset="2"/>
              <a:buChar char="ü"/>
            </a:pPr>
            <a:r>
              <a:rPr lang="en-US" sz="3400" dirty="0" smtClean="0">
                <a:latin typeface="Book Antiqua" panose="02040602050305030304" pitchFamily="18" charset="0"/>
                <a:sym typeface="Wingdings" panose="05000000000000000000" pitchFamily="2" charset="2"/>
              </a:rPr>
              <a:t>Values</a:t>
            </a:r>
          </a:p>
          <a:p>
            <a:pPr lvl="1">
              <a:buClr>
                <a:srgbClr val="006600"/>
              </a:buClr>
              <a:buFont typeface="Wingdings" panose="05000000000000000000" pitchFamily="2" charset="2"/>
              <a:buChar char="ü"/>
            </a:pPr>
            <a:r>
              <a:rPr lang="en-US" sz="3400" dirty="0" smtClean="0">
                <a:latin typeface="Book Antiqua" panose="02040602050305030304" pitchFamily="18" charset="0"/>
                <a:sym typeface="Wingdings" panose="05000000000000000000" pitchFamily="2" charset="2"/>
              </a:rPr>
              <a:t>Preferences</a:t>
            </a:r>
          </a:p>
          <a:p>
            <a:pPr lvl="1">
              <a:buClr>
                <a:srgbClr val="006600"/>
              </a:buClr>
              <a:buFont typeface="Wingdings" panose="05000000000000000000" pitchFamily="2" charset="2"/>
              <a:buChar char="ü"/>
            </a:pPr>
            <a:r>
              <a:rPr lang="en-US" sz="3400" dirty="0" smtClean="0">
                <a:latin typeface="Book Antiqua" panose="02040602050305030304" pitchFamily="18" charset="0"/>
                <a:sym typeface="Wingdings" panose="05000000000000000000" pitchFamily="2" charset="2"/>
              </a:rPr>
              <a:t>Goals for care, treatment, engagement</a:t>
            </a:r>
          </a:p>
          <a:p>
            <a:pPr lvl="1">
              <a:buClr>
                <a:srgbClr val="006600"/>
              </a:buClr>
              <a:buFont typeface="Wingdings" panose="05000000000000000000" pitchFamily="2" charset="2"/>
              <a:buChar char="ü"/>
            </a:pPr>
            <a:r>
              <a:rPr lang="en-US" sz="3400" dirty="0" smtClean="0">
                <a:latin typeface="Book Antiqua" panose="02040602050305030304" pitchFamily="18" charset="0"/>
                <a:sym typeface="Wingdings" panose="05000000000000000000" pitchFamily="2" charset="2"/>
              </a:rPr>
              <a:t>Longstanding interests, history</a:t>
            </a:r>
          </a:p>
          <a:p>
            <a:pPr lvl="1">
              <a:buClr>
                <a:srgbClr val="006600"/>
              </a:buClr>
              <a:buFont typeface="Wingdings" panose="05000000000000000000" pitchFamily="2" charset="2"/>
              <a:buChar char="ü"/>
            </a:pPr>
            <a:r>
              <a:rPr lang="en-US" sz="3400" dirty="0" smtClean="0">
                <a:latin typeface="Book Antiqua" panose="02040602050305030304" pitchFamily="18" charset="0"/>
                <a:sym typeface="Wingdings" panose="05000000000000000000" pitchFamily="2" charset="2"/>
              </a:rPr>
              <a:t>Personality</a:t>
            </a:r>
          </a:p>
          <a:p>
            <a:pPr lvl="1">
              <a:buClr>
                <a:srgbClr val="006600"/>
              </a:buClr>
              <a:buFont typeface="Wingdings" panose="05000000000000000000" pitchFamily="2" charset="2"/>
              <a:buChar char="ü"/>
            </a:pPr>
            <a:r>
              <a:rPr lang="en-US" sz="3400" dirty="0" smtClean="0">
                <a:latin typeface="Book Antiqua" panose="02040602050305030304" pitchFamily="18" charset="0"/>
                <a:sym typeface="Wingdings" panose="05000000000000000000" pitchFamily="2" charset="2"/>
              </a:rPr>
              <a:t>Life experiences</a:t>
            </a:r>
          </a:p>
          <a:p>
            <a:endParaRPr lang="en-US" dirty="0" smtClean="0">
              <a:sym typeface="Wingdings" panose="05000000000000000000" pitchFamily="2" charset="2"/>
            </a:endParaRP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200" y="1775791"/>
            <a:ext cx="3109600" cy="2059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3285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054" y="295387"/>
            <a:ext cx="8256104" cy="763525"/>
          </a:xfrm>
        </p:spPr>
        <p:txBody>
          <a:bodyPr>
            <a:noAutofit/>
          </a:bodyPr>
          <a:lstStyle/>
          <a:p>
            <a:pPr algn="l"/>
            <a:r>
              <a:rPr lang="en-US" sz="3600" dirty="0" smtClean="0">
                <a:solidFill>
                  <a:srgbClr val="0070C0"/>
                </a:solidFill>
                <a:effectLst/>
                <a:latin typeface="Book Antiqua" panose="02040602050305030304" pitchFamily="18" charset="0"/>
              </a:rPr>
              <a:t>Step 3. Negotiation of Partnership Agreement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900" y="1392935"/>
            <a:ext cx="8133258" cy="4885021"/>
          </a:xfrm>
        </p:spPr>
        <p:txBody>
          <a:bodyPr>
            <a:normAutofit/>
          </a:bodyPr>
          <a:lstStyle/>
          <a:p>
            <a:pPr>
              <a:buClr>
                <a:srgbClr val="0070C0"/>
              </a:buClr>
              <a:buFont typeface="Wingdings" panose="05000000000000000000" pitchFamily="2" charset="2"/>
              <a:buChar char="v"/>
            </a:pPr>
            <a:r>
              <a:rPr lang="en-US" sz="2400" b="1" dirty="0" smtClean="0">
                <a:solidFill>
                  <a:srgbClr val="0070C0"/>
                </a:solidFill>
                <a:latin typeface="Book Antiqua" panose="02040602050305030304" pitchFamily="18" charset="0"/>
              </a:rPr>
              <a:t>Partnership Negotiation Session:</a:t>
            </a:r>
            <a:r>
              <a:rPr lang="en-US" sz="2400" dirty="0" smtClean="0">
                <a:solidFill>
                  <a:srgbClr val="0070C0"/>
                </a:solidFill>
                <a:latin typeface="Book Antiqua" panose="02040602050305030304" pitchFamily="18" charset="0"/>
              </a:rPr>
              <a:t>  </a:t>
            </a:r>
            <a:r>
              <a:rPr lang="en-US" sz="2400" dirty="0" smtClean="0">
                <a:latin typeface="Book Antiqua" panose="02040602050305030304" pitchFamily="18" charset="0"/>
              </a:rPr>
              <a:t>Dedicated time to work out specifics of the </a:t>
            </a:r>
            <a:r>
              <a:rPr lang="en-US" sz="2400" dirty="0" smtClean="0">
                <a:solidFill>
                  <a:srgbClr val="C00000"/>
                </a:solidFill>
                <a:latin typeface="Book Antiqua" panose="02040602050305030304" pitchFamily="18" charset="0"/>
              </a:rPr>
              <a:t>Partnership Agreement  </a:t>
            </a:r>
          </a:p>
          <a:p>
            <a:pPr marL="0" indent="0">
              <a:buClr>
                <a:srgbClr val="0070C0"/>
              </a:buClr>
              <a:buNone/>
            </a:pPr>
            <a:endParaRPr lang="en-US" sz="2400" dirty="0" smtClean="0">
              <a:solidFill>
                <a:srgbClr val="C00000"/>
              </a:solidFill>
              <a:latin typeface="Book Antiqua" panose="02040602050305030304" pitchFamily="18" charset="0"/>
            </a:endParaRPr>
          </a:p>
          <a:p>
            <a:pPr>
              <a:buClr>
                <a:srgbClr val="0070C0"/>
              </a:buClr>
              <a:buFont typeface="Wingdings" panose="05000000000000000000" pitchFamily="2" charset="2"/>
              <a:buChar char="v"/>
            </a:pPr>
            <a:r>
              <a:rPr lang="en-US" sz="2400" b="1" i="1" dirty="0" smtClean="0">
                <a:solidFill>
                  <a:srgbClr val="0070C0"/>
                </a:solidFill>
                <a:latin typeface="Book Antiqua" panose="02040602050305030304" pitchFamily="18" charset="0"/>
              </a:rPr>
              <a:t>Prepare for the Session</a:t>
            </a:r>
          </a:p>
          <a:p>
            <a:pPr lvl="1">
              <a:buClr>
                <a:srgbClr val="006600"/>
              </a:buClr>
              <a:buFont typeface="Wingdings" panose="05000000000000000000" pitchFamily="2" charset="2"/>
              <a:buChar char="ü"/>
            </a:pPr>
            <a:r>
              <a:rPr lang="en-US" sz="2400" dirty="0" smtClean="0">
                <a:latin typeface="Book Antiqua" panose="02040602050305030304" pitchFamily="18" charset="0"/>
              </a:rPr>
              <a:t>Use information from Assessment Inventory</a:t>
            </a:r>
          </a:p>
          <a:p>
            <a:pPr lvl="1">
              <a:buClr>
                <a:srgbClr val="006600"/>
              </a:buClr>
              <a:buFont typeface="Wingdings" panose="05000000000000000000" pitchFamily="2" charset="2"/>
              <a:buChar char="ü"/>
            </a:pPr>
            <a:r>
              <a:rPr lang="en-US" sz="2400" dirty="0" smtClean="0">
                <a:latin typeface="Book Antiqua" panose="02040602050305030304" pitchFamily="18" charset="0"/>
              </a:rPr>
              <a:t>Identify needs of person with dementia</a:t>
            </a:r>
          </a:p>
          <a:p>
            <a:pPr lvl="1">
              <a:buClr>
                <a:srgbClr val="006600"/>
              </a:buClr>
              <a:buFont typeface="Wingdings" panose="05000000000000000000" pitchFamily="2" charset="2"/>
              <a:buChar char="ü"/>
            </a:pPr>
            <a:r>
              <a:rPr lang="en-US" sz="2400" dirty="0" smtClean="0">
                <a:latin typeface="Book Antiqua" panose="02040602050305030304" pitchFamily="18" charset="0"/>
              </a:rPr>
              <a:t>Include </a:t>
            </a:r>
            <a:r>
              <a:rPr lang="en-US" sz="2400" dirty="0">
                <a:latin typeface="Book Antiqua" panose="02040602050305030304" pitchFamily="18" charset="0"/>
              </a:rPr>
              <a:t>assisting staff (direct care) as much as possible</a:t>
            </a:r>
          </a:p>
          <a:p>
            <a:pPr lvl="1">
              <a:buClr>
                <a:srgbClr val="006600"/>
              </a:buClr>
              <a:buFont typeface="Wingdings" panose="05000000000000000000" pitchFamily="2" charset="2"/>
              <a:buChar char="ü"/>
            </a:pPr>
            <a:r>
              <a:rPr lang="en-US" sz="2400" dirty="0">
                <a:latin typeface="Book Antiqua" panose="02040602050305030304" pitchFamily="18" charset="0"/>
              </a:rPr>
              <a:t>Share information with family: brochures, activity/resource list</a:t>
            </a:r>
          </a:p>
          <a:p>
            <a:pPr lvl="1">
              <a:buClr>
                <a:srgbClr val="006600"/>
              </a:buClr>
              <a:buFont typeface="Wingdings" panose="05000000000000000000" pitchFamily="2" charset="2"/>
              <a:buChar char="ü"/>
            </a:pPr>
            <a:r>
              <a:rPr lang="en-US" sz="2400" dirty="0" smtClean="0">
                <a:latin typeface="Book Antiqua" panose="02040602050305030304" pitchFamily="18" charset="0"/>
              </a:rPr>
              <a:t>Schedule a mutually agreeable time for the meeting</a:t>
            </a:r>
          </a:p>
          <a:p>
            <a:endParaRPr lang="en-US" dirty="0"/>
          </a:p>
        </p:txBody>
      </p:sp>
    </p:spTree>
    <p:extLst>
      <p:ext uri="{BB962C8B-B14F-4D97-AF65-F5344CB8AC3E}">
        <p14:creationId xmlns:p14="http://schemas.microsoft.com/office/powerpoint/2010/main" val="3088598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70C0"/>
                </a:solidFill>
                <a:effectLst/>
                <a:latin typeface="Book Antiqua" panose="02040602050305030304" pitchFamily="18" charset="0"/>
              </a:rPr>
              <a:t>Step 3. Negotiation of Agreement, </a:t>
            </a:r>
            <a:r>
              <a:rPr lang="en-US" sz="3600" i="1" dirty="0" smtClean="0">
                <a:solidFill>
                  <a:srgbClr val="0070C0"/>
                </a:solidFill>
                <a:effectLst/>
                <a:latin typeface="Book Antiqua" panose="02040602050305030304" pitchFamily="18" charset="0"/>
              </a:rPr>
              <a:t>cont.</a:t>
            </a:r>
            <a:endParaRPr lang="en-US" sz="3600" i="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400" dirty="0" smtClean="0">
                <a:solidFill>
                  <a:srgbClr val="0070C0"/>
                </a:solidFill>
                <a:latin typeface="Book Antiqua" panose="02040602050305030304" pitchFamily="18" charset="0"/>
              </a:rPr>
              <a:t>Partnership Negotiation Session</a:t>
            </a:r>
          </a:p>
          <a:p>
            <a:pPr lvl="1">
              <a:buClr>
                <a:srgbClr val="006600"/>
              </a:buClr>
              <a:buFont typeface="Wingdings" panose="05000000000000000000" pitchFamily="2" charset="2"/>
              <a:buChar char="ü"/>
            </a:pPr>
            <a:r>
              <a:rPr lang="en-US" sz="2400" dirty="0">
                <a:latin typeface="Book Antiqua" panose="02040602050305030304" pitchFamily="18" charset="0"/>
              </a:rPr>
              <a:t>Discuss goals and activities for family AND staff</a:t>
            </a:r>
          </a:p>
          <a:p>
            <a:pPr lvl="1">
              <a:buClr>
                <a:srgbClr val="006600"/>
              </a:buClr>
              <a:buFont typeface="Wingdings" panose="05000000000000000000" pitchFamily="2" charset="2"/>
              <a:buChar char="ü"/>
            </a:pPr>
            <a:r>
              <a:rPr lang="en-US" sz="2400" dirty="0">
                <a:latin typeface="Book Antiqua" panose="02040602050305030304" pitchFamily="18" charset="0"/>
              </a:rPr>
              <a:t>Identify mutually satisfying approaches</a:t>
            </a:r>
          </a:p>
          <a:p>
            <a:pPr>
              <a:buFont typeface="Wingdings" panose="05000000000000000000" pitchFamily="2" charset="2"/>
              <a:buChar char="v"/>
            </a:pPr>
            <a:r>
              <a:rPr lang="en-US" sz="2400" dirty="0" smtClean="0">
                <a:solidFill>
                  <a:srgbClr val="C00000"/>
                </a:solidFill>
                <a:latin typeface="Book Antiqua" panose="02040602050305030304" pitchFamily="18" charset="0"/>
              </a:rPr>
              <a:t>Partnership </a:t>
            </a:r>
            <a:r>
              <a:rPr lang="en-US" sz="2400" dirty="0">
                <a:solidFill>
                  <a:srgbClr val="C00000"/>
                </a:solidFill>
                <a:latin typeface="Book Antiqua" panose="02040602050305030304" pitchFamily="18" charset="0"/>
              </a:rPr>
              <a:t>Agreement</a:t>
            </a:r>
          </a:p>
          <a:p>
            <a:pPr lvl="1">
              <a:buClr>
                <a:srgbClr val="006600"/>
              </a:buClr>
              <a:buFont typeface="Wingdings" panose="05000000000000000000" pitchFamily="2" charset="2"/>
              <a:buChar char="ü"/>
            </a:pPr>
            <a:r>
              <a:rPr lang="en-US" sz="2400" dirty="0">
                <a:latin typeface="Book Antiqua" panose="02040602050305030304" pitchFamily="18" charset="0"/>
              </a:rPr>
              <a:t>Writing out mutually agreed upon goals and activities</a:t>
            </a:r>
          </a:p>
          <a:p>
            <a:pPr lvl="1">
              <a:buClr>
                <a:srgbClr val="006600"/>
              </a:buClr>
              <a:buFont typeface="Wingdings" panose="05000000000000000000" pitchFamily="2" charset="2"/>
              <a:buChar char="ü"/>
            </a:pPr>
            <a:r>
              <a:rPr lang="en-US" sz="2400" dirty="0">
                <a:latin typeface="Book Antiqua" panose="02040602050305030304" pitchFamily="18" charset="0"/>
              </a:rPr>
              <a:t>Documenting the family caregiver’s involvement AND staff involvement</a:t>
            </a:r>
          </a:p>
          <a:p>
            <a:endParaRPr lang="en-US" dirty="0"/>
          </a:p>
        </p:txBody>
      </p:sp>
    </p:spTree>
    <p:extLst>
      <p:ext uri="{BB962C8B-B14F-4D97-AF65-F5344CB8AC3E}">
        <p14:creationId xmlns:p14="http://schemas.microsoft.com/office/powerpoint/2010/main" val="77505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70C0"/>
                </a:solidFill>
                <a:effectLst/>
                <a:latin typeface="Book Antiqua" panose="02040602050305030304" pitchFamily="18" charset="0"/>
              </a:rPr>
              <a:t>Partnership Agreements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187674" y="1553702"/>
            <a:ext cx="8144267" cy="4885021"/>
          </a:xfrm>
        </p:spPr>
        <p:txBody>
          <a:bodyPr>
            <a:normAutofit/>
          </a:bodyPr>
          <a:lstStyle/>
          <a:p>
            <a:pPr marL="0" indent="0">
              <a:buNone/>
            </a:pPr>
            <a:r>
              <a:rPr lang="en-US" sz="2400" b="1" dirty="0">
                <a:solidFill>
                  <a:srgbClr val="0070C0"/>
                </a:solidFill>
                <a:latin typeface="Book Antiqua" panose="02040602050305030304" pitchFamily="18" charset="0"/>
              </a:rPr>
              <a:t>No “one right way”</a:t>
            </a:r>
          </a:p>
          <a:p>
            <a:pPr>
              <a:buClr>
                <a:srgbClr val="0070C0"/>
              </a:buClr>
              <a:buFont typeface="Wingdings" panose="05000000000000000000" pitchFamily="2" charset="2"/>
              <a:buChar char="v"/>
            </a:pPr>
            <a:r>
              <a:rPr lang="en-US" sz="2400" dirty="0">
                <a:latin typeface="Book Antiqua" panose="02040602050305030304" pitchFamily="18" charset="0"/>
              </a:rPr>
              <a:t>Depends on lots of factors</a:t>
            </a:r>
          </a:p>
          <a:p>
            <a:pPr lvl="1">
              <a:buClr>
                <a:srgbClr val="006600"/>
              </a:buClr>
              <a:buFont typeface="Wingdings" panose="05000000000000000000" pitchFamily="2" charset="2"/>
              <a:buChar char="ü"/>
            </a:pPr>
            <a:r>
              <a:rPr lang="en-US" sz="2400" dirty="0">
                <a:latin typeface="Book Antiqua" panose="02040602050305030304" pitchFamily="18" charset="0"/>
              </a:rPr>
              <a:t>Who is the provider? </a:t>
            </a:r>
          </a:p>
          <a:p>
            <a:pPr lvl="1">
              <a:buClr>
                <a:srgbClr val="006600"/>
              </a:buClr>
              <a:buFont typeface="Wingdings" panose="05000000000000000000" pitchFamily="2" charset="2"/>
              <a:buChar char="ü"/>
            </a:pPr>
            <a:r>
              <a:rPr lang="en-US" sz="2400" dirty="0">
                <a:latin typeface="Book Antiqua" panose="02040602050305030304" pitchFamily="18" charset="0"/>
              </a:rPr>
              <a:t>What is the setting/type of care?</a:t>
            </a:r>
          </a:p>
          <a:p>
            <a:pPr lvl="1">
              <a:buClr>
                <a:srgbClr val="006600"/>
              </a:buClr>
              <a:buFont typeface="Wingdings" panose="05000000000000000000" pitchFamily="2" charset="2"/>
              <a:buChar char="ü"/>
            </a:pPr>
            <a:r>
              <a:rPr lang="en-US" sz="2400" dirty="0">
                <a:latin typeface="Book Antiqua" panose="02040602050305030304" pitchFamily="18" charset="0"/>
              </a:rPr>
              <a:t>What is the typical </a:t>
            </a:r>
            <a:br>
              <a:rPr lang="en-US" sz="2400" dirty="0">
                <a:latin typeface="Book Antiqua" panose="02040602050305030304" pitchFamily="18" charset="0"/>
              </a:rPr>
            </a:br>
            <a:r>
              <a:rPr lang="en-US" sz="2400" dirty="0">
                <a:latin typeface="Book Antiqua" panose="02040602050305030304" pitchFamily="18" charset="0"/>
              </a:rPr>
              <a:t>communication style or method</a:t>
            </a:r>
            <a:r>
              <a:rPr lang="en-US" sz="2400" dirty="0" smtClean="0">
                <a:latin typeface="Book Antiqua" panose="02040602050305030304" pitchFamily="18" charset="0"/>
              </a:rPr>
              <a:t>?</a:t>
            </a:r>
            <a:endParaRPr lang="en-US" sz="2400" dirty="0">
              <a:latin typeface="Book Antiqua" panose="02040602050305030304" pitchFamily="18" charset="0"/>
            </a:endParaRPr>
          </a:p>
          <a:p>
            <a:pPr marL="0" indent="0">
              <a:buNone/>
            </a:pPr>
            <a:endParaRPr lang="en-US" sz="2400" b="1" dirty="0" smtClean="0">
              <a:solidFill>
                <a:srgbClr val="C00000"/>
              </a:solidFill>
              <a:latin typeface="Book Antiqua" panose="02040602050305030304" pitchFamily="18" charset="0"/>
            </a:endParaRPr>
          </a:p>
          <a:p>
            <a:pPr marL="0" indent="0">
              <a:buNone/>
            </a:pPr>
            <a:r>
              <a:rPr lang="en-US" sz="2400" b="1" dirty="0" smtClean="0">
                <a:solidFill>
                  <a:srgbClr val="C00000"/>
                </a:solidFill>
                <a:latin typeface="Book Antiqua" panose="02040602050305030304" pitchFamily="18" charset="0"/>
              </a:rPr>
              <a:t>Can </a:t>
            </a:r>
            <a:r>
              <a:rPr lang="en-US" sz="2400" b="1" dirty="0">
                <a:solidFill>
                  <a:srgbClr val="C00000"/>
                </a:solidFill>
                <a:latin typeface="Book Antiqua" panose="02040602050305030304" pitchFamily="18" charset="0"/>
              </a:rPr>
              <a:t>take different “formats”</a:t>
            </a:r>
          </a:p>
          <a:p>
            <a:pPr>
              <a:buClr>
                <a:srgbClr val="0070C0"/>
              </a:buClr>
              <a:buFont typeface="Wingdings" panose="05000000000000000000" pitchFamily="2" charset="2"/>
              <a:buChar char="v"/>
            </a:pPr>
            <a:r>
              <a:rPr lang="en-US" sz="2400" dirty="0">
                <a:latin typeface="Book Antiqua" panose="02040602050305030304" pitchFamily="18" charset="0"/>
              </a:rPr>
              <a:t>Informal, verbal agreements</a:t>
            </a:r>
          </a:p>
          <a:p>
            <a:pPr>
              <a:buClr>
                <a:srgbClr val="0070C0"/>
              </a:buClr>
              <a:buFont typeface="Wingdings" panose="05000000000000000000" pitchFamily="2" charset="2"/>
              <a:buChar char="v"/>
            </a:pPr>
            <a:r>
              <a:rPr lang="en-US" sz="2400" dirty="0">
                <a:latin typeface="Book Antiqua" panose="02040602050305030304" pitchFamily="18" charset="0"/>
              </a:rPr>
              <a:t>Written </a:t>
            </a:r>
            <a:r>
              <a:rPr lang="en-US" sz="2400" dirty="0" smtClean="0">
                <a:latin typeface="Book Antiqua" panose="02040602050305030304" pitchFamily="18" charset="0"/>
              </a:rPr>
              <a:t>agreements (stronger approach)</a:t>
            </a:r>
            <a:endParaRPr lang="en-US" sz="2400" dirty="0">
              <a:latin typeface="Book Antiqua" panose="02040602050305030304" pitchFamily="18" charset="0"/>
            </a:endParaRPr>
          </a:p>
          <a:p>
            <a:pPr lvl="1"/>
            <a:endParaRPr lang="en-US" dirty="0"/>
          </a:p>
        </p:txBody>
      </p:sp>
      <p:pic>
        <p:nvPicPr>
          <p:cNvPr id="7" name="Picture 6" descr="Weighty Matters: How Many Meals a Day Should You E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008" y="374900"/>
            <a:ext cx="2357604" cy="2357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3416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70C0"/>
                </a:solidFill>
                <a:effectLst/>
                <a:latin typeface="Book Antiqua" panose="02040602050305030304" pitchFamily="18" charset="0"/>
              </a:rPr>
              <a:t>Partnership Agreements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293691" y="1419439"/>
            <a:ext cx="8144267" cy="4885021"/>
          </a:xfrm>
        </p:spPr>
        <p:txBody>
          <a:bodyPr>
            <a:normAutofit/>
          </a:bodyPr>
          <a:lstStyle/>
          <a:p>
            <a:pPr marL="0" indent="0">
              <a:buNone/>
            </a:pPr>
            <a:r>
              <a:rPr lang="en-US" sz="2400" b="1" dirty="0" smtClean="0">
                <a:solidFill>
                  <a:srgbClr val="0070C0"/>
                </a:solidFill>
                <a:latin typeface="Book Antiqua" panose="02040602050305030304" pitchFamily="18" charset="0"/>
              </a:rPr>
              <a:t>Key elements of an agreement</a:t>
            </a:r>
          </a:p>
          <a:p>
            <a:pPr>
              <a:buClr>
                <a:srgbClr val="0070C0"/>
              </a:buClr>
              <a:buFont typeface="Wingdings" panose="05000000000000000000" pitchFamily="2" charset="2"/>
              <a:buChar char="v"/>
            </a:pPr>
            <a:r>
              <a:rPr lang="en-US" sz="2400" dirty="0" smtClean="0">
                <a:latin typeface="Book Antiqua" panose="02040602050305030304" pitchFamily="18" charset="0"/>
              </a:rPr>
              <a:t>Health &amp; quality of life needs</a:t>
            </a:r>
          </a:p>
          <a:p>
            <a:pPr>
              <a:buClr>
                <a:srgbClr val="0070C0"/>
              </a:buClr>
              <a:buFont typeface="Wingdings" panose="05000000000000000000" pitchFamily="2" charset="2"/>
              <a:buChar char="v"/>
            </a:pPr>
            <a:r>
              <a:rPr lang="en-US" sz="2400" dirty="0" smtClean="0">
                <a:latin typeface="Book Antiqua" panose="02040602050305030304" pitchFamily="18" charset="0"/>
              </a:rPr>
              <a:t>Staff &amp; family participants</a:t>
            </a:r>
          </a:p>
          <a:p>
            <a:pPr>
              <a:buClr>
                <a:srgbClr val="0070C0"/>
              </a:buClr>
              <a:buFont typeface="Wingdings" panose="05000000000000000000" pitchFamily="2" charset="2"/>
              <a:buChar char="v"/>
            </a:pPr>
            <a:r>
              <a:rPr lang="en-US" sz="2400" dirty="0" smtClean="0">
                <a:latin typeface="Book Antiqua" panose="02040602050305030304" pitchFamily="18" charset="0"/>
              </a:rPr>
              <a:t>Specific goals</a:t>
            </a:r>
          </a:p>
          <a:p>
            <a:pPr>
              <a:buClr>
                <a:srgbClr val="0070C0"/>
              </a:buClr>
              <a:buFont typeface="Wingdings" panose="05000000000000000000" pitchFamily="2" charset="2"/>
              <a:buChar char="v"/>
            </a:pPr>
            <a:r>
              <a:rPr lang="en-US" sz="2400" dirty="0" smtClean="0">
                <a:latin typeface="Book Antiqua" panose="02040602050305030304" pitchFamily="18" charset="0"/>
              </a:rPr>
              <a:t>Specific activities</a:t>
            </a:r>
          </a:p>
          <a:p>
            <a:pPr lvl="1">
              <a:buClr>
                <a:srgbClr val="006600"/>
              </a:buClr>
              <a:buFont typeface="Wingdings" panose="05000000000000000000" pitchFamily="2" charset="2"/>
              <a:buChar char="ü"/>
            </a:pPr>
            <a:r>
              <a:rPr lang="en-US" sz="2400" dirty="0" smtClean="0">
                <a:latin typeface="Book Antiqua" panose="02040602050305030304" pitchFamily="18" charset="0"/>
              </a:rPr>
              <a:t>Physical</a:t>
            </a:r>
          </a:p>
          <a:p>
            <a:pPr lvl="1">
              <a:buClr>
                <a:srgbClr val="006600"/>
              </a:buClr>
              <a:buFont typeface="Wingdings" panose="05000000000000000000" pitchFamily="2" charset="2"/>
              <a:buChar char="ü"/>
            </a:pPr>
            <a:r>
              <a:rPr lang="en-US" sz="2400" dirty="0" smtClean="0">
                <a:latin typeface="Book Antiqua" panose="02040602050305030304" pitchFamily="18" charset="0"/>
              </a:rPr>
              <a:t>Psychosocial/spiritual</a:t>
            </a:r>
          </a:p>
          <a:p>
            <a:pPr lvl="1">
              <a:buClr>
                <a:srgbClr val="006600"/>
              </a:buClr>
              <a:buFont typeface="Wingdings" panose="05000000000000000000" pitchFamily="2" charset="2"/>
              <a:buChar char="ü"/>
            </a:pPr>
            <a:r>
              <a:rPr lang="en-US" sz="2400" dirty="0" smtClean="0">
                <a:latin typeface="Book Antiqua" panose="02040602050305030304" pitchFamily="18" charset="0"/>
              </a:rPr>
              <a:t>Leisure/recreational</a:t>
            </a:r>
          </a:p>
          <a:p>
            <a:pPr lvl="1">
              <a:buClr>
                <a:srgbClr val="006600"/>
              </a:buClr>
              <a:buFont typeface="Wingdings" panose="05000000000000000000" pitchFamily="2" charset="2"/>
              <a:buChar char="ü"/>
            </a:pPr>
            <a:r>
              <a:rPr lang="en-US" sz="2400" dirty="0" smtClean="0">
                <a:latin typeface="Book Antiqua" panose="02040602050305030304" pitchFamily="18" charset="0"/>
              </a:rPr>
              <a:t>Financial</a:t>
            </a:r>
          </a:p>
          <a:p>
            <a:pPr>
              <a:buClr>
                <a:srgbClr val="0070C0"/>
              </a:buClr>
              <a:buFont typeface="Wingdings" panose="05000000000000000000" pitchFamily="2" charset="2"/>
              <a:buChar char="v"/>
            </a:pPr>
            <a:r>
              <a:rPr lang="en-US" sz="2400" dirty="0" smtClean="0">
                <a:latin typeface="Book Antiqua" panose="02040602050305030304" pitchFamily="18" charset="0"/>
              </a:rPr>
              <a:t>Target outcomes/monitoring</a:t>
            </a:r>
          </a:p>
          <a:p>
            <a:endParaRPr lang="en-US" dirty="0" smtClean="0"/>
          </a:p>
          <a:p>
            <a:endParaRPr lang="en-US" dirty="0"/>
          </a:p>
        </p:txBody>
      </p:sp>
    </p:spTree>
    <p:extLst>
      <p:ext uri="{BB962C8B-B14F-4D97-AF65-F5344CB8AC3E}">
        <p14:creationId xmlns:p14="http://schemas.microsoft.com/office/powerpoint/2010/main" val="303366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Partnership Agreement: Example</a:t>
            </a:r>
            <a:endParaRPr lang="en-US" sz="3600" dirty="0">
              <a:solidFill>
                <a:srgbClr val="0070C0"/>
              </a:solidFill>
              <a:effectLst/>
              <a:latin typeface="Book Antiqua" panose="02040602050305030304" pitchFamily="18" charset="0"/>
            </a:endParaRPr>
          </a:p>
        </p:txBody>
      </p:sp>
      <p:sp>
        <p:nvSpPr>
          <p:cNvPr id="5" name="Content Placeholder 4"/>
          <p:cNvSpPr>
            <a:spLocks noGrp="1"/>
          </p:cNvSpPr>
          <p:nvPr>
            <p:ph idx="1"/>
          </p:nvPr>
        </p:nvSpPr>
        <p:spPr/>
        <p:txBody>
          <a:bodyPr>
            <a:normAutofit/>
          </a:bodyPr>
          <a:lstStyle/>
          <a:p>
            <a:pPr marL="0" indent="0">
              <a:buNone/>
            </a:pPr>
            <a:r>
              <a:rPr lang="en-US" sz="2400" dirty="0">
                <a:solidFill>
                  <a:srgbClr val="0070C0"/>
                </a:solidFill>
                <a:latin typeface="Book Antiqua" panose="02040602050305030304" pitchFamily="18" charset="0"/>
              </a:rPr>
              <a:t>Family and other caregivers have agreed that they are partners in planning, providing, and evaluating care for “Mary Smith.” </a:t>
            </a:r>
          </a:p>
          <a:p>
            <a:pPr marL="0" indent="0">
              <a:buNone/>
            </a:pPr>
            <a:r>
              <a:rPr lang="en-US" sz="2400" dirty="0" smtClean="0">
                <a:solidFill>
                  <a:srgbClr val="006600"/>
                </a:solidFill>
                <a:latin typeface="Book Antiqua" panose="02040602050305030304" pitchFamily="18" charset="0"/>
              </a:rPr>
              <a:t>Partnership </a:t>
            </a:r>
            <a:r>
              <a:rPr lang="en-US" sz="2400" dirty="0">
                <a:solidFill>
                  <a:srgbClr val="006600"/>
                </a:solidFill>
                <a:latin typeface="Book Antiqua" panose="02040602050305030304" pitchFamily="18" charset="0"/>
              </a:rPr>
              <a:t>goals include: </a:t>
            </a:r>
            <a:r>
              <a:rPr lang="en-US" sz="2400" dirty="0" smtClean="0">
                <a:solidFill>
                  <a:srgbClr val="006600"/>
                </a:solidFill>
                <a:latin typeface="Book Antiqua" panose="02040602050305030304" pitchFamily="18" charset="0"/>
              </a:rPr>
              <a:t>___________________</a:t>
            </a:r>
            <a:endParaRPr lang="en-US" sz="2400" dirty="0">
              <a:solidFill>
                <a:srgbClr val="006600"/>
              </a:solidFill>
              <a:latin typeface="Book Antiqua" panose="02040602050305030304" pitchFamily="18" charset="0"/>
            </a:endParaRPr>
          </a:p>
          <a:p>
            <a:pPr marL="0" indent="0">
              <a:buNone/>
            </a:pPr>
            <a:r>
              <a:rPr lang="en-US" sz="2400" dirty="0" smtClean="0">
                <a:solidFill>
                  <a:srgbClr val="0070C0"/>
                </a:solidFill>
                <a:latin typeface="Book Antiqua" panose="02040602050305030304" pitchFamily="18" charset="0"/>
              </a:rPr>
              <a:t>To </a:t>
            </a:r>
            <a:r>
              <a:rPr lang="en-US" sz="2400" dirty="0">
                <a:solidFill>
                  <a:srgbClr val="0070C0"/>
                </a:solidFill>
                <a:latin typeface="Book Antiqua" panose="02040602050305030304" pitchFamily="18" charset="0"/>
              </a:rPr>
              <a:t>help reach these goal, “John Smith” will do the following activities: </a:t>
            </a:r>
            <a:r>
              <a:rPr lang="en-US" sz="2400" dirty="0" smtClean="0">
                <a:solidFill>
                  <a:srgbClr val="0070C0"/>
                </a:solidFill>
                <a:latin typeface="Book Antiqua" panose="02040602050305030304" pitchFamily="18" charset="0"/>
              </a:rPr>
              <a:t>_______________</a:t>
            </a:r>
            <a:endParaRPr lang="en-US" sz="2400" dirty="0">
              <a:solidFill>
                <a:srgbClr val="0070C0"/>
              </a:solidFill>
              <a:latin typeface="Book Antiqua" panose="02040602050305030304" pitchFamily="18" charset="0"/>
            </a:endParaRPr>
          </a:p>
          <a:p>
            <a:pPr marL="0" indent="0">
              <a:buNone/>
            </a:pPr>
            <a:r>
              <a:rPr lang="en-US" sz="2400" dirty="0" smtClean="0">
                <a:solidFill>
                  <a:srgbClr val="006600"/>
                </a:solidFill>
                <a:latin typeface="Book Antiqua" panose="02040602050305030304" pitchFamily="18" charset="0"/>
              </a:rPr>
              <a:t>Other </a:t>
            </a:r>
            <a:r>
              <a:rPr lang="en-US" sz="2400" dirty="0">
                <a:solidFill>
                  <a:srgbClr val="006600"/>
                </a:solidFill>
                <a:latin typeface="Book Antiqua" panose="02040602050305030304" pitchFamily="18" charset="0"/>
              </a:rPr>
              <a:t>caregivers will do the following activities: </a:t>
            </a:r>
            <a:r>
              <a:rPr lang="en-US" sz="2400" dirty="0" smtClean="0">
                <a:solidFill>
                  <a:srgbClr val="006600"/>
                </a:solidFill>
                <a:latin typeface="Book Antiqua" panose="02040602050305030304" pitchFamily="18" charset="0"/>
              </a:rPr>
              <a:t>______________</a:t>
            </a:r>
            <a:endParaRPr lang="en-US" sz="2400" dirty="0">
              <a:solidFill>
                <a:srgbClr val="006600"/>
              </a:solidFill>
              <a:latin typeface="Book Antiqua" panose="02040602050305030304" pitchFamily="18" charset="0"/>
            </a:endParaRPr>
          </a:p>
          <a:p>
            <a:pPr marL="0" indent="0">
              <a:buNone/>
            </a:pPr>
            <a:r>
              <a:rPr lang="en-US" sz="2400" dirty="0" smtClean="0">
                <a:solidFill>
                  <a:srgbClr val="0070C0"/>
                </a:solidFill>
                <a:latin typeface="Book Antiqua" panose="02040602050305030304" pitchFamily="18" charset="0"/>
              </a:rPr>
              <a:t>Comments or explanations: _________________</a:t>
            </a:r>
          </a:p>
          <a:p>
            <a:pPr marL="0" indent="0">
              <a:buNone/>
            </a:pPr>
            <a:r>
              <a:rPr lang="en-US" sz="2400" b="1" dirty="0" smtClean="0">
                <a:solidFill>
                  <a:srgbClr val="C00000"/>
                </a:solidFill>
                <a:latin typeface="Book Antiqua" panose="02040602050305030304" pitchFamily="18" charset="0"/>
              </a:rPr>
              <a:t>Signatures</a:t>
            </a:r>
            <a:r>
              <a:rPr lang="en-US" sz="2400" b="1" dirty="0">
                <a:solidFill>
                  <a:srgbClr val="C00000"/>
                </a:solidFill>
                <a:latin typeface="Book Antiqua" panose="02040602050305030304" pitchFamily="18" charset="0"/>
              </a:rPr>
              <a:t>: </a:t>
            </a:r>
            <a:r>
              <a:rPr lang="en-US" sz="2400" b="1" cap="small" dirty="0">
                <a:solidFill>
                  <a:srgbClr val="C00000"/>
                </a:solidFill>
                <a:latin typeface="Book Antiqua" panose="02040602050305030304" pitchFamily="18" charset="0"/>
              </a:rPr>
              <a:t>F</a:t>
            </a:r>
            <a:r>
              <a:rPr lang="en-US" sz="2400" b="1" dirty="0">
                <a:solidFill>
                  <a:srgbClr val="C00000"/>
                </a:solidFill>
                <a:latin typeface="Book Antiqua" panose="02040602050305030304" pitchFamily="18" charset="0"/>
              </a:rPr>
              <a:t>amily Caregiver and Staff Caregivers</a:t>
            </a:r>
          </a:p>
        </p:txBody>
      </p:sp>
    </p:spTree>
    <p:extLst>
      <p:ext uri="{BB962C8B-B14F-4D97-AF65-F5344CB8AC3E}">
        <p14:creationId xmlns:p14="http://schemas.microsoft.com/office/powerpoint/2010/main" val="220398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Step 4. Educate Family</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1" y="1618222"/>
            <a:ext cx="10994760" cy="5090165"/>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Share information: begins at initial contact, continues throughout partnership</a:t>
            </a:r>
          </a:p>
          <a:p>
            <a:pPr>
              <a:buClr>
                <a:srgbClr val="0070C0"/>
              </a:buClr>
              <a:buFont typeface="Wingdings" panose="05000000000000000000" pitchFamily="2" charset="2"/>
              <a:buChar char="v"/>
            </a:pPr>
            <a:r>
              <a:rPr lang="en-US" sz="2400" dirty="0" smtClean="0">
                <a:latin typeface="Book Antiqua" panose="02040602050305030304" pitchFamily="18" charset="0"/>
              </a:rPr>
              <a:t>Base education on family needs</a:t>
            </a:r>
          </a:p>
          <a:p>
            <a:pPr lvl="1">
              <a:buClr>
                <a:srgbClr val="006600"/>
              </a:buClr>
              <a:buFont typeface="Wingdings" panose="05000000000000000000" pitchFamily="2" charset="2"/>
              <a:buChar char="ü"/>
            </a:pPr>
            <a:r>
              <a:rPr lang="en-US" sz="2400" dirty="0" smtClean="0">
                <a:latin typeface="Book Antiqua" panose="02040602050305030304" pitchFamily="18" charset="0"/>
              </a:rPr>
              <a:t>Preferred level of involvement</a:t>
            </a:r>
          </a:p>
          <a:p>
            <a:pPr lvl="1">
              <a:buClr>
                <a:srgbClr val="006600"/>
              </a:buClr>
              <a:buFont typeface="Wingdings" panose="05000000000000000000" pitchFamily="2" charset="2"/>
              <a:buChar char="ü"/>
            </a:pPr>
            <a:r>
              <a:rPr lang="en-US" sz="2400" dirty="0" smtClean="0">
                <a:latin typeface="Book Antiqua" panose="02040602050305030304" pitchFamily="18" charset="0"/>
              </a:rPr>
              <a:t>Knowledge of dementia</a:t>
            </a:r>
          </a:p>
          <a:p>
            <a:pPr lvl="1">
              <a:buClr>
                <a:srgbClr val="006600"/>
              </a:buClr>
              <a:buFont typeface="Wingdings" panose="05000000000000000000" pitchFamily="2" charset="2"/>
              <a:buChar char="ü"/>
            </a:pPr>
            <a:r>
              <a:rPr lang="en-US" sz="2400" dirty="0" smtClean="0">
                <a:latin typeface="Book Antiqua" panose="02040602050305030304" pitchFamily="18" charset="0"/>
              </a:rPr>
              <a:t>Concerns, expectations for care</a:t>
            </a:r>
          </a:p>
          <a:p>
            <a:pPr>
              <a:buClr>
                <a:srgbClr val="0070C0"/>
              </a:buClr>
              <a:buFont typeface="Wingdings" panose="05000000000000000000" pitchFamily="2" charset="2"/>
              <a:buChar char="v"/>
            </a:pPr>
            <a:r>
              <a:rPr lang="en-US" sz="2400" dirty="0" smtClean="0">
                <a:latin typeface="Book Antiqua" panose="02040602050305030304" pitchFamily="18" charset="0"/>
              </a:rPr>
              <a:t>Use the companion training program for family </a:t>
            </a:r>
            <a:r>
              <a:rPr lang="en-US" sz="2400" dirty="0" smtClean="0">
                <a:latin typeface="Book Antiqua" panose="02040602050305030304" pitchFamily="18" charset="0"/>
                <a:sym typeface="Wingdings" panose="05000000000000000000" pitchFamily="2" charset="2"/>
              </a:rPr>
              <a:t> </a:t>
            </a:r>
            <a:r>
              <a:rPr lang="en-US" sz="2400" b="1" i="1" dirty="0" smtClean="0">
                <a:solidFill>
                  <a:srgbClr val="006600"/>
                </a:solidFill>
                <a:latin typeface="Book Antiqua" panose="02040602050305030304" pitchFamily="18" charset="0"/>
              </a:rPr>
              <a:t>Family Involvement in Care:</a:t>
            </a:r>
            <a:r>
              <a:rPr lang="en-US" sz="2400" b="1" i="1" dirty="0" smtClean="0">
                <a:solidFill>
                  <a:srgbClr val="006600"/>
                </a:solidFill>
                <a:latin typeface="Book Antiqua" panose="02040602050305030304" pitchFamily="18" charset="0"/>
                <a:sym typeface="Wingdings" panose="05000000000000000000" pitchFamily="2" charset="2"/>
              </a:rPr>
              <a:t> </a:t>
            </a:r>
            <a:r>
              <a:rPr lang="en-US" sz="2400" b="1" i="1" dirty="0">
                <a:solidFill>
                  <a:srgbClr val="006600"/>
                </a:solidFill>
                <a:latin typeface="Book Antiqua" panose="02040602050305030304" pitchFamily="18" charset="0"/>
                <a:sym typeface="Wingdings" panose="05000000000000000000" pitchFamily="2" charset="2"/>
              </a:rPr>
              <a:t>Advancing Care Partnerships</a:t>
            </a:r>
            <a:r>
              <a:rPr lang="en-US" sz="2400" b="1" i="1" dirty="0">
                <a:solidFill>
                  <a:srgbClr val="006600"/>
                </a:solidFill>
                <a:latin typeface="Book Antiqua" panose="02040602050305030304" pitchFamily="18" charset="0"/>
              </a:rPr>
              <a:t>:</a:t>
            </a:r>
            <a:r>
              <a:rPr lang="en-US" sz="2400" b="1" i="1" dirty="0" smtClean="0">
                <a:latin typeface="Book Antiqua" panose="02040602050305030304" pitchFamily="18" charset="0"/>
              </a:rPr>
              <a:t> </a:t>
            </a:r>
            <a:r>
              <a:rPr lang="en-US" sz="2400" dirty="0" smtClean="0">
                <a:latin typeface="Book Antiqua" panose="02040602050305030304" pitchFamily="18" charset="0"/>
                <a:hlinkClick r:id="rId3"/>
              </a:rPr>
              <a:t>https</a:t>
            </a:r>
            <a:r>
              <a:rPr lang="en-US" sz="2400" dirty="0">
                <a:latin typeface="Book Antiqua" panose="02040602050305030304" pitchFamily="18" charset="0"/>
                <a:hlinkClick r:id="rId3"/>
              </a:rPr>
              <a:t>://</a:t>
            </a:r>
            <a:r>
              <a:rPr lang="en-US" sz="2400" dirty="0" smtClean="0">
                <a:latin typeface="Book Antiqua" panose="02040602050305030304" pitchFamily="18" charset="0"/>
                <a:hlinkClick r:id="rId3"/>
              </a:rPr>
              <a:t>igec.uiowa.edu/fic</a:t>
            </a:r>
            <a:endParaRPr lang="en-US" sz="2400" dirty="0" smtClean="0">
              <a:latin typeface="Book Antiqua" panose="02040602050305030304" pitchFamily="18" charset="0"/>
            </a:endParaRPr>
          </a:p>
        </p:txBody>
      </p:sp>
    </p:spTree>
    <p:extLst>
      <p:ext uri="{BB962C8B-B14F-4D97-AF65-F5344CB8AC3E}">
        <p14:creationId xmlns:p14="http://schemas.microsoft.com/office/powerpoint/2010/main" val="2122431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Step 4. Educate Family, </a:t>
            </a:r>
            <a:r>
              <a:rPr lang="en-US" sz="3600" i="1" dirty="0" smtClean="0">
                <a:solidFill>
                  <a:srgbClr val="0070C0"/>
                </a:solidFill>
                <a:effectLst/>
                <a:latin typeface="Book Antiqua" panose="02040602050305030304" pitchFamily="18" charset="0"/>
              </a:rPr>
              <a:t>cont.</a:t>
            </a:r>
            <a:endParaRPr lang="en-US" sz="3600" i="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900" y="1392935"/>
            <a:ext cx="8144267" cy="4885021"/>
          </a:xfrm>
        </p:spPr>
        <p:txBody>
          <a:bodyPr>
            <a:normAutofit/>
          </a:bodyPr>
          <a:lstStyle/>
          <a:p>
            <a:pPr marL="0" indent="0">
              <a:buNone/>
            </a:pPr>
            <a:r>
              <a:rPr lang="en-US" sz="2400" b="1" dirty="0" smtClean="0">
                <a:solidFill>
                  <a:srgbClr val="0070C0"/>
                </a:solidFill>
                <a:latin typeface="Book Antiqua" panose="02040602050305030304" pitchFamily="18" charset="0"/>
              </a:rPr>
              <a:t>Family Resource Manual: </a:t>
            </a:r>
            <a:r>
              <a:rPr lang="en-US" sz="2400" dirty="0">
                <a:latin typeface="Book Antiqua" panose="02040602050305030304" pitchFamily="18" charset="0"/>
              </a:rPr>
              <a:t>I</a:t>
            </a:r>
            <a:r>
              <a:rPr lang="en-US" sz="2400" dirty="0" smtClean="0">
                <a:latin typeface="Book Antiqua" panose="02040602050305030304" pitchFamily="18" charset="0"/>
              </a:rPr>
              <a:t>deas for participating in care</a:t>
            </a:r>
          </a:p>
          <a:p>
            <a:pPr>
              <a:buClr>
                <a:srgbClr val="0070C0"/>
              </a:buClr>
              <a:buFont typeface="Wingdings" panose="05000000000000000000" pitchFamily="2" charset="2"/>
              <a:buChar char="v"/>
            </a:pPr>
            <a:r>
              <a:rPr lang="en-US" sz="2400" dirty="0" smtClean="0">
                <a:latin typeface="Book Antiqua" panose="02040602050305030304" pitchFamily="18" charset="0"/>
              </a:rPr>
              <a:t>General strategies: caring for persons with dementia</a:t>
            </a:r>
          </a:p>
          <a:p>
            <a:pPr lvl="1">
              <a:buClr>
                <a:srgbClr val="006600"/>
              </a:buClr>
              <a:buFont typeface="Wingdings" panose="05000000000000000000" pitchFamily="2" charset="2"/>
              <a:buChar char="ü"/>
            </a:pPr>
            <a:r>
              <a:rPr lang="en-US" sz="2400" dirty="0" smtClean="0">
                <a:latin typeface="Book Antiqua" panose="02040602050305030304" pitchFamily="18" charset="0"/>
              </a:rPr>
              <a:t>How to approach, give directions, communicate effectively</a:t>
            </a:r>
          </a:p>
          <a:p>
            <a:pPr>
              <a:buClr>
                <a:srgbClr val="0070C0"/>
              </a:buClr>
              <a:buFont typeface="Wingdings" panose="05000000000000000000" pitchFamily="2" charset="2"/>
              <a:buChar char="v"/>
            </a:pPr>
            <a:r>
              <a:rPr lang="en-US" sz="2400" dirty="0" smtClean="0">
                <a:latin typeface="Book Antiqua" panose="02040602050305030304" pitchFamily="18" charset="0"/>
              </a:rPr>
              <a:t>Therapeutic activities: purpose and procedures</a:t>
            </a:r>
          </a:p>
          <a:p>
            <a:pPr lvl="1">
              <a:buClr>
                <a:srgbClr val="006600"/>
              </a:buClr>
              <a:buFont typeface="Wingdings" panose="05000000000000000000" pitchFamily="2" charset="2"/>
              <a:buChar char="ü"/>
            </a:pPr>
            <a:r>
              <a:rPr lang="en-US" sz="2400" dirty="0" smtClean="0">
                <a:latin typeface="Book Antiqua" panose="02040602050305030304" pitchFamily="18" charset="0"/>
              </a:rPr>
              <a:t>Art therapy, music therapy, reminiscence, therapeutic recreation</a:t>
            </a:r>
          </a:p>
          <a:p>
            <a:pPr lvl="1">
              <a:buClr>
                <a:srgbClr val="006600"/>
              </a:buClr>
              <a:buFont typeface="Wingdings" panose="05000000000000000000" pitchFamily="2" charset="2"/>
              <a:buChar char="ü"/>
            </a:pPr>
            <a:r>
              <a:rPr lang="en-US" sz="2400" dirty="0" smtClean="0">
                <a:latin typeface="Book Antiqua" panose="02040602050305030304" pitchFamily="18" charset="0"/>
              </a:rPr>
              <a:t>Exercise </a:t>
            </a:r>
          </a:p>
          <a:p>
            <a:pPr lvl="1">
              <a:buClr>
                <a:srgbClr val="006600"/>
              </a:buClr>
              <a:buFont typeface="Wingdings" panose="05000000000000000000" pitchFamily="2" charset="2"/>
              <a:buChar char="ü"/>
            </a:pPr>
            <a:r>
              <a:rPr lang="en-US" sz="2400" dirty="0" smtClean="0">
                <a:latin typeface="Book Antiqua" panose="02040602050305030304" pitchFamily="18" charset="0"/>
              </a:rPr>
              <a:t>Eating/nutrition</a:t>
            </a:r>
          </a:p>
          <a:p>
            <a:pPr lvl="1">
              <a:buClr>
                <a:srgbClr val="006600"/>
              </a:buClr>
              <a:buFont typeface="Wingdings" panose="05000000000000000000" pitchFamily="2" charset="2"/>
              <a:buChar char="ü"/>
            </a:pPr>
            <a:r>
              <a:rPr lang="en-US" sz="2400" b="1" dirty="0" smtClean="0">
                <a:latin typeface="Book Antiqua" panose="02040602050305030304" pitchFamily="18" charset="0"/>
              </a:rPr>
              <a:t>Simple Pleasures</a:t>
            </a:r>
          </a:p>
          <a:p>
            <a:pPr>
              <a:buClr>
                <a:srgbClr val="0070C0"/>
              </a:buClr>
              <a:buFont typeface="Wingdings" panose="05000000000000000000" pitchFamily="2" charset="2"/>
              <a:buChar char="v"/>
            </a:pPr>
            <a:r>
              <a:rPr lang="en-US" sz="2400" dirty="0" smtClean="0">
                <a:latin typeface="Book Antiqua" panose="02040602050305030304" pitchFamily="18" charset="0"/>
              </a:rPr>
              <a:t>Online resources: brochures, websites</a:t>
            </a:r>
          </a:p>
          <a:p>
            <a:pPr marL="45720" indent="0">
              <a:buNone/>
            </a:pPr>
            <a:endParaRPr lang="en-US" dirty="0" smtClean="0"/>
          </a:p>
        </p:txBody>
      </p:sp>
    </p:spTree>
    <p:extLst>
      <p:ext uri="{BB962C8B-B14F-4D97-AF65-F5344CB8AC3E}">
        <p14:creationId xmlns:p14="http://schemas.microsoft.com/office/powerpoint/2010/main" val="350292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Summary</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147917" y="1459195"/>
            <a:ext cx="8038250" cy="4885021"/>
          </a:xfrm>
        </p:spPr>
        <p:txBody>
          <a:bodyPr>
            <a:normAutofit/>
          </a:bodyPr>
          <a:lstStyle/>
          <a:p>
            <a:pPr marL="0" indent="0">
              <a:buNone/>
            </a:pPr>
            <a:r>
              <a:rPr lang="en-US" sz="2400" dirty="0" smtClean="0">
                <a:latin typeface="Book Antiqua" panose="02040602050305030304" pitchFamily="18" charset="0"/>
              </a:rPr>
              <a:t>First steps in the </a:t>
            </a:r>
            <a:r>
              <a:rPr lang="en-US" sz="2400" b="1" i="1" dirty="0" smtClean="0">
                <a:solidFill>
                  <a:srgbClr val="006600"/>
                </a:solidFill>
                <a:latin typeface="Book Antiqua" panose="02040602050305030304" pitchFamily="18" charset="0"/>
              </a:rPr>
              <a:t>Family Involvement in Care Intervention </a:t>
            </a:r>
            <a:r>
              <a:rPr lang="en-US" sz="2400" dirty="0" smtClean="0">
                <a:latin typeface="Book Antiqua" panose="02040602050305030304" pitchFamily="18" charset="0"/>
              </a:rPr>
              <a:t>guide development of partnerships agreements!</a:t>
            </a:r>
            <a:br>
              <a:rPr lang="en-US" sz="2400" dirty="0" smtClean="0">
                <a:latin typeface="Book Antiqua" panose="02040602050305030304" pitchFamily="18" charset="0"/>
              </a:rPr>
            </a:br>
            <a:endParaRPr lang="en-US" sz="2400" dirty="0" smtClean="0">
              <a:latin typeface="Book Antiqua" panose="02040602050305030304" pitchFamily="18" charset="0"/>
            </a:endParaRPr>
          </a:p>
          <a:p>
            <a:pPr>
              <a:buClr>
                <a:srgbClr val="0070C0"/>
              </a:buClr>
              <a:buFont typeface="Wingdings" panose="05000000000000000000" pitchFamily="2" charset="2"/>
              <a:buChar char="v"/>
            </a:pPr>
            <a:r>
              <a:rPr lang="en-US" sz="2400" b="1" dirty="0" smtClean="0">
                <a:solidFill>
                  <a:srgbClr val="0070C0"/>
                </a:solidFill>
                <a:latin typeface="Book Antiqua" panose="02040602050305030304" pitchFamily="18" charset="0"/>
              </a:rPr>
              <a:t>Step 1</a:t>
            </a:r>
            <a:r>
              <a:rPr lang="en-US" sz="2400" dirty="0" smtClean="0">
                <a:latin typeface="Book Antiqua" panose="02040602050305030304" pitchFamily="18" charset="0"/>
              </a:rPr>
              <a:t>: Orient families to your service</a:t>
            </a:r>
          </a:p>
          <a:p>
            <a:pPr lvl="1">
              <a:buClr>
                <a:srgbClr val="006600"/>
              </a:buClr>
              <a:buFont typeface="Wingdings" panose="05000000000000000000" pitchFamily="2" charset="2"/>
              <a:buChar char="ü"/>
            </a:pPr>
            <a:r>
              <a:rPr lang="en-US" sz="2400" dirty="0" smtClean="0">
                <a:latin typeface="Book Antiqua" panose="02040602050305030304" pitchFamily="18" charset="0"/>
              </a:rPr>
              <a:t>Identify and discuss family concerns</a:t>
            </a:r>
          </a:p>
          <a:p>
            <a:pPr lvl="1">
              <a:buClr>
                <a:srgbClr val="006600"/>
              </a:buClr>
              <a:buFont typeface="Wingdings" panose="05000000000000000000" pitchFamily="2" charset="2"/>
              <a:buChar char="ü"/>
            </a:pPr>
            <a:r>
              <a:rPr lang="en-US" sz="2400" dirty="0" smtClean="0">
                <a:latin typeface="Book Antiqua" panose="02040602050305030304" pitchFamily="18" charset="0"/>
              </a:rPr>
              <a:t>Conduct assessments to identify needs</a:t>
            </a:r>
          </a:p>
          <a:p>
            <a:pPr lvl="1">
              <a:buClr>
                <a:srgbClr val="006600"/>
              </a:buClr>
              <a:buFont typeface="Wingdings" panose="05000000000000000000" pitchFamily="2" charset="2"/>
              <a:buChar char="ü"/>
            </a:pPr>
            <a:r>
              <a:rPr lang="en-US" sz="2400" dirty="0" smtClean="0">
                <a:latin typeface="Book Antiqua" panose="02040602050305030304" pitchFamily="18" charset="0"/>
              </a:rPr>
              <a:t>Sign an Partnership Intent form</a:t>
            </a:r>
          </a:p>
          <a:p>
            <a:pPr>
              <a:buClr>
                <a:srgbClr val="0070C0"/>
              </a:buClr>
              <a:buFont typeface="Wingdings" panose="05000000000000000000" pitchFamily="2" charset="2"/>
              <a:buChar char="v"/>
            </a:pPr>
            <a:r>
              <a:rPr lang="en-US" sz="2400" b="1" dirty="0" smtClean="0">
                <a:solidFill>
                  <a:srgbClr val="0070C0"/>
                </a:solidFill>
                <a:latin typeface="Book Antiqua" panose="02040602050305030304" pitchFamily="18" charset="0"/>
              </a:rPr>
              <a:t>Step 2:</a:t>
            </a:r>
            <a:r>
              <a:rPr lang="en-US" sz="2400" dirty="0" smtClean="0">
                <a:latin typeface="Book Antiqua" panose="02040602050305030304" pitchFamily="18" charset="0"/>
              </a:rPr>
              <a:t> Educate staff </a:t>
            </a:r>
            <a:r>
              <a:rPr lang="en-US" sz="2400" dirty="0" smtClean="0">
                <a:latin typeface="Book Antiqua" panose="02040602050305030304" pitchFamily="18" charset="0"/>
                <a:sym typeface="Wingdings" panose="05000000000000000000" pitchFamily="2" charset="2"/>
              </a:rPr>
              <a:t> Underway!</a:t>
            </a:r>
          </a:p>
          <a:p>
            <a:pPr>
              <a:buClr>
                <a:srgbClr val="0070C0"/>
              </a:buClr>
              <a:buFont typeface="Wingdings" panose="05000000000000000000" pitchFamily="2" charset="2"/>
              <a:buChar char="v"/>
            </a:pPr>
            <a:r>
              <a:rPr lang="en-US" sz="2400" b="1" dirty="0" smtClean="0">
                <a:solidFill>
                  <a:srgbClr val="0070C0"/>
                </a:solidFill>
                <a:latin typeface="Book Antiqua" panose="02040602050305030304" pitchFamily="18" charset="0"/>
                <a:sym typeface="Wingdings" panose="05000000000000000000" pitchFamily="2" charset="2"/>
              </a:rPr>
              <a:t>Step 3:</a:t>
            </a:r>
            <a:r>
              <a:rPr lang="en-US" sz="2400" dirty="0" smtClean="0">
                <a:latin typeface="Book Antiqua" panose="02040602050305030304" pitchFamily="18" charset="0"/>
                <a:sym typeface="Wingdings" panose="05000000000000000000" pitchFamily="2" charset="2"/>
              </a:rPr>
              <a:t> Educate family</a:t>
            </a:r>
            <a:endParaRPr lang="en-US" sz="2400" dirty="0" smtClean="0">
              <a:latin typeface="Book Antiqua" panose="02040602050305030304" pitchFamily="18" charset="0"/>
            </a:endParaRPr>
          </a:p>
          <a:p>
            <a:pPr marL="0" indent="0">
              <a:buNone/>
            </a:pPr>
            <a:endParaRPr lang="en-US" dirty="0"/>
          </a:p>
        </p:txBody>
      </p:sp>
    </p:spTree>
    <p:extLst>
      <p:ext uri="{BB962C8B-B14F-4D97-AF65-F5344CB8AC3E}">
        <p14:creationId xmlns:p14="http://schemas.microsoft.com/office/powerpoint/2010/main" val="1212770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1" y="392977"/>
            <a:ext cx="10994760" cy="814428"/>
          </a:xfrm>
        </p:spPr>
        <p:txBody>
          <a:bodyPr>
            <a:normAutofit/>
          </a:bodyPr>
          <a:lstStyle/>
          <a:p>
            <a:r>
              <a:rPr lang="en-US" sz="3600" dirty="0" smtClean="0">
                <a:solidFill>
                  <a:srgbClr val="0070C0"/>
                </a:solidFill>
                <a:effectLst/>
                <a:latin typeface="Book Antiqua" panose="02040602050305030304" pitchFamily="18" charset="0"/>
              </a:rPr>
              <a:t>Training Goals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1" y="1207405"/>
            <a:ext cx="10994760" cy="5090165"/>
          </a:xfrm>
        </p:spPr>
        <p:txBody>
          <a:bodyPr>
            <a:normAutofit/>
          </a:bodyPr>
          <a:lstStyle/>
          <a:p>
            <a:pPr marL="0" indent="0">
              <a:buNone/>
            </a:pPr>
            <a:r>
              <a:rPr lang="en-US" sz="2400" b="1" dirty="0">
                <a:solidFill>
                  <a:srgbClr val="0070C0"/>
                </a:solidFill>
                <a:latin typeface="Book Antiqua" panose="02040602050305030304" pitchFamily="18" charset="0"/>
              </a:rPr>
              <a:t>Goals for our series  </a:t>
            </a:r>
          </a:p>
          <a:p>
            <a:pPr marL="457200" lvl="1" indent="0">
              <a:buNone/>
            </a:pPr>
            <a:r>
              <a:rPr lang="en-US" sz="2400" dirty="0">
                <a:latin typeface="Book Antiqua" panose="02040602050305030304" pitchFamily="18" charset="0"/>
              </a:rPr>
              <a:t>Enhance family involvement in the daily care of their loved ones</a:t>
            </a:r>
          </a:p>
          <a:p>
            <a:pPr marL="457200" lvl="1" indent="0">
              <a:buNone/>
            </a:pPr>
            <a:r>
              <a:rPr lang="en-US" sz="2400" dirty="0">
                <a:latin typeface="Book Antiqua" panose="02040602050305030304" pitchFamily="18" charset="0"/>
              </a:rPr>
              <a:t>Promote person-centered care</a:t>
            </a:r>
          </a:p>
          <a:p>
            <a:pPr marL="457200" lvl="1" indent="0">
              <a:buNone/>
            </a:pPr>
            <a:endParaRPr lang="en-US" sz="2400" dirty="0">
              <a:latin typeface="Book Antiqua" panose="02040602050305030304" pitchFamily="18" charset="0"/>
            </a:endParaRPr>
          </a:p>
          <a:p>
            <a:pPr marL="0" indent="0">
              <a:buNone/>
            </a:pPr>
            <a:r>
              <a:rPr lang="en-US" sz="2400" b="1" dirty="0">
                <a:solidFill>
                  <a:srgbClr val="0070C0"/>
                </a:solidFill>
                <a:latin typeface="Book Antiqua" panose="02040602050305030304" pitchFamily="18" charset="0"/>
              </a:rPr>
              <a:t>Goals for today </a:t>
            </a:r>
            <a:endParaRPr lang="en-US" sz="2400" b="1" dirty="0">
              <a:solidFill>
                <a:srgbClr val="0070C0"/>
              </a:solidFill>
              <a:latin typeface="Book Antiqua" panose="02040602050305030304" pitchFamily="18" charset="0"/>
              <a:sym typeface="Wingdings" panose="05000000000000000000" pitchFamily="2" charset="2"/>
            </a:endParaRPr>
          </a:p>
          <a:p>
            <a:pPr marL="457200" lvl="1" indent="0">
              <a:buNone/>
            </a:pPr>
            <a:r>
              <a:rPr lang="en-US" sz="2400" dirty="0" smtClean="0">
                <a:latin typeface="Book Antiqua" panose="02040602050305030304" pitchFamily="18" charset="0"/>
              </a:rPr>
              <a:t>Review main elements of the </a:t>
            </a:r>
            <a:r>
              <a:rPr lang="en-US" sz="2400" b="1" i="1" dirty="0" smtClean="0">
                <a:solidFill>
                  <a:srgbClr val="006600"/>
                </a:solidFill>
                <a:latin typeface="Book Antiqua" panose="02040602050305030304" pitchFamily="18" charset="0"/>
              </a:rPr>
              <a:t>Family Involvement in Care (FIC) Intervention</a:t>
            </a:r>
          </a:p>
          <a:p>
            <a:pPr marL="457200" lvl="1" indent="0">
              <a:buNone/>
            </a:pPr>
            <a:r>
              <a:rPr lang="en-US" sz="2400" dirty="0" smtClean="0">
                <a:latin typeface="Book Antiqua" panose="02040602050305030304" pitchFamily="18" charset="0"/>
              </a:rPr>
              <a:t>Review steps to implement the </a:t>
            </a:r>
            <a:r>
              <a:rPr lang="en-US" sz="2400" dirty="0">
                <a:latin typeface="Book Antiqua" panose="02040602050305030304" pitchFamily="18" charset="0"/>
              </a:rPr>
              <a:t>i</a:t>
            </a:r>
            <a:r>
              <a:rPr lang="en-US" sz="2400" dirty="0" smtClean="0">
                <a:latin typeface="Book Antiqua" panose="02040602050305030304" pitchFamily="18" charset="0"/>
              </a:rPr>
              <a:t>ntervention with family </a:t>
            </a:r>
            <a:endParaRPr lang="en-US" sz="2400" dirty="0">
              <a:latin typeface="Book Antiqua" panose="02040602050305030304" pitchFamily="18" charset="0"/>
            </a:endParaRPr>
          </a:p>
          <a:p>
            <a:pPr marL="457200" lvl="1" indent="0">
              <a:buNone/>
            </a:pPr>
            <a:endParaRPr lang="en-US" dirty="0"/>
          </a:p>
          <a:p>
            <a:endParaRPr lang="en-US" dirty="0"/>
          </a:p>
        </p:txBody>
      </p:sp>
    </p:spTree>
    <p:extLst>
      <p:ext uri="{BB962C8B-B14F-4D97-AF65-F5344CB8AC3E}">
        <p14:creationId xmlns:p14="http://schemas.microsoft.com/office/powerpoint/2010/main" val="4210653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Coming up next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803754"/>
            <a:ext cx="10994760" cy="2529708"/>
          </a:xfrm>
        </p:spPr>
        <p:txBody>
          <a:bodyPr>
            <a:normAutofit/>
          </a:bodyPr>
          <a:lstStyle/>
          <a:p>
            <a:pPr>
              <a:buClr>
                <a:srgbClr val="0070C0"/>
              </a:buClr>
              <a:buFont typeface="Wingdings" panose="05000000000000000000" pitchFamily="2" charset="2"/>
              <a:buChar char="v"/>
            </a:pPr>
            <a:r>
              <a:rPr lang="en-US" sz="2800" b="1" dirty="0" smtClean="0">
                <a:solidFill>
                  <a:srgbClr val="0070C0"/>
                </a:solidFill>
                <a:latin typeface="Book Antiqua" panose="02040602050305030304" pitchFamily="18" charset="0"/>
              </a:rPr>
              <a:t>Family-Staff Partnerships: Negotiation in Dementia Care</a:t>
            </a:r>
          </a:p>
          <a:p>
            <a:pPr lvl="1">
              <a:buClr>
                <a:srgbClr val="006600"/>
              </a:buClr>
              <a:buFont typeface="Wingdings" panose="05000000000000000000" pitchFamily="2" charset="2"/>
              <a:buChar char="ü"/>
            </a:pPr>
            <a:r>
              <a:rPr lang="en-US" sz="2400" dirty="0" smtClean="0">
                <a:latin typeface="Book Antiqua" panose="02040602050305030304" pitchFamily="18" charset="0"/>
              </a:rPr>
              <a:t>Principles of negotiation in forming a partnership agreement</a:t>
            </a:r>
          </a:p>
          <a:p>
            <a:pPr lvl="1">
              <a:buClr>
                <a:srgbClr val="006600"/>
              </a:buClr>
              <a:buFont typeface="Wingdings" panose="05000000000000000000" pitchFamily="2" charset="2"/>
              <a:buChar char="ü"/>
            </a:pPr>
            <a:r>
              <a:rPr lang="en-US" sz="2400" dirty="0" smtClean="0">
                <a:latin typeface="Book Antiqua" panose="02040602050305030304" pitchFamily="18" charset="0"/>
              </a:rPr>
              <a:t>Conflict in negotiation</a:t>
            </a:r>
          </a:p>
        </p:txBody>
      </p:sp>
    </p:spTree>
    <p:extLst>
      <p:ext uri="{BB962C8B-B14F-4D97-AF65-F5344CB8AC3E}">
        <p14:creationId xmlns:p14="http://schemas.microsoft.com/office/powerpoint/2010/main" val="1028871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1" y="432733"/>
            <a:ext cx="10994760" cy="814428"/>
          </a:xfrm>
        </p:spPr>
        <p:txBody>
          <a:bodyPr>
            <a:normAutofit/>
          </a:bodyPr>
          <a:lstStyle/>
          <a:p>
            <a:r>
              <a:rPr lang="en-US" sz="3600" dirty="0" smtClean="0">
                <a:solidFill>
                  <a:srgbClr val="0070C0"/>
                </a:solidFill>
                <a:effectLst/>
                <a:latin typeface="Book Antiqua" panose="02040602050305030304" pitchFamily="18" charset="0"/>
              </a:rPr>
              <a:t>Family Involvement in Care (FIC) Intervention</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1" y="1392935"/>
            <a:ext cx="10994760" cy="5090165"/>
          </a:xfrm>
        </p:spPr>
        <p:txBody>
          <a:bodyPr>
            <a:normAutofit/>
          </a:bodyPr>
          <a:lstStyle/>
          <a:p>
            <a:pPr marL="514350" indent="-514350">
              <a:buFont typeface="+mj-lt"/>
              <a:buAutoNum type="arabicPeriod"/>
            </a:pPr>
            <a:r>
              <a:rPr lang="en-US" sz="2400" b="1" dirty="0" smtClean="0">
                <a:solidFill>
                  <a:srgbClr val="C00000"/>
                </a:solidFill>
                <a:latin typeface="Book Antiqua" panose="02040602050305030304" pitchFamily="18" charset="0"/>
              </a:rPr>
              <a:t>Orient family to the setting and to the idea of partnership</a:t>
            </a:r>
          </a:p>
          <a:p>
            <a:pPr marL="514350" indent="-514350">
              <a:buFont typeface="+mj-lt"/>
              <a:buAutoNum type="arabicPeriod"/>
            </a:pPr>
            <a:r>
              <a:rPr lang="en-US" sz="2400" dirty="0" smtClean="0">
                <a:latin typeface="Book Antiqua" panose="02040602050305030304" pitchFamily="18" charset="0"/>
              </a:rPr>
              <a:t>Educate staff </a:t>
            </a:r>
            <a:r>
              <a:rPr lang="en-US" sz="2400" dirty="0" smtClean="0">
                <a:latin typeface="Book Antiqua" panose="02040602050305030304" pitchFamily="18" charset="0"/>
                <a:sym typeface="Wingdings" panose="05000000000000000000" pitchFamily="2" charset="2"/>
              </a:rPr>
              <a:t> Goal of this training series!</a:t>
            </a:r>
            <a:r>
              <a:rPr lang="en-US" sz="2400" dirty="0" smtClean="0">
                <a:latin typeface="Book Antiqua" panose="02040602050305030304" pitchFamily="18" charset="0"/>
              </a:rPr>
              <a:t> </a:t>
            </a:r>
            <a:endParaRPr lang="en-US" sz="2400" dirty="0">
              <a:latin typeface="Book Antiqua" panose="02040602050305030304" pitchFamily="18" charset="0"/>
            </a:endParaRPr>
          </a:p>
          <a:p>
            <a:pPr marL="514350" indent="-514350">
              <a:buFont typeface="+mj-lt"/>
              <a:buAutoNum type="arabicPeriod"/>
            </a:pPr>
            <a:r>
              <a:rPr lang="en-US" sz="2400" dirty="0" smtClean="0">
                <a:latin typeface="Book Antiqua" panose="02040602050305030304" pitchFamily="18" charset="0"/>
              </a:rPr>
              <a:t>Negotiate and form partnership agreement with family</a:t>
            </a:r>
          </a:p>
          <a:p>
            <a:pPr marL="514350" indent="-514350">
              <a:buFont typeface="+mj-lt"/>
              <a:buAutoNum type="arabicPeriod"/>
            </a:pPr>
            <a:r>
              <a:rPr lang="en-US" sz="2400" dirty="0" smtClean="0">
                <a:latin typeface="Book Antiqua" panose="02040602050305030304" pitchFamily="18" charset="0"/>
              </a:rPr>
              <a:t>Educate family members about staying involved in care </a:t>
            </a:r>
          </a:p>
          <a:p>
            <a:pPr marL="514350" indent="-514350">
              <a:buFont typeface="+mj-lt"/>
              <a:buAutoNum type="arabicPeriod"/>
            </a:pPr>
            <a:r>
              <a:rPr lang="en-US" sz="2400" dirty="0" smtClean="0">
                <a:latin typeface="Book Antiqua" panose="02040602050305030304" pitchFamily="18" charset="0"/>
              </a:rPr>
              <a:t>Evaluate and renegotiate the agreement as needed</a:t>
            </a:r>
            <a:endParaRPr lang="en-US" sz="2400" dirty="0">
              <a:latin typeface="Book Antiqua" panose="02040602050305030304" pitchFamily="18" charset="0"/>
            </a:endParaRPr>
          </a:p>
          <a:p>
            <a:pPr marL="0" indent="0" algn="ctr">
              <a:lnSpc>
                <a:spcPct val="150000"/>
              </a:lnSpc>
              <a:buNone/>
            </a:pPr>
            <a:r>
              <a:rPr lang="en-US" sz="2400" b="1" dirty="0" smtClean="0">
                <a:solidFill>
                  <a:srgbClr val="C00000"/>
                </a:solidFill>
                <a:latin typeface="Lucida Handwriting" panose="03010101010101010101" pitchFamily="66" charset="0"/>
              </a:rPr>
              <a:t>Staff play different roles, but ALL need </a:t>
            </a:r>
            <a:br>
              <a:rPr lang="en-US" sz="2400" b="1" dirty="0" smtClean="0">
                <a:solidFill>
                  <a:srgbClr val="C00000"/>
                </a:solidFill>
                <a:latin typeface="Lucida Handwriting" panose="03010101010101010101" pitchFamily="66" charset="0"/>
              </a:rPr>
            </a:br>
            <a:r>
              <a:rPr lang="en-US" sz="2400" b="1" dirty="0" smtClean="0">
                <a:solidFill>
                  <a:srgbClr val="C00000"/>
                </a:solidFill>
                <a:latin typeface="Lucida Handwriting" panose="03010101010101010101" pitchFamily="66" charset="0"/>
              </a:rPr>
              <a:t>the “Big Picture” to be effective team members!!</a:t>
            </a:r>
            <a:endParaRPr lang="en-US" sz="2400" b="1" dirty="0">
              <a:solidFill>
                <a:srgbClr val="C00000"/>
              </a:solidFill>
              <a:latin typeface="Lucida Handwriting" panose="03010101010101010101" pitchFamily="66" charset="0"/>
            </a:endParaRPr>
          </a:p>
        </p:txBody>
      </p:sp>
    </p:spTree>
    <p:extLst>
      <p:ext uri="{BB962C8B-B14F-4D97-AF65-F5344CB8AC3E}">
        <p14:creationId xmlns:p14="http://schemas.microsoft.com/office/powerpoint/2010/main" val="284040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Service Use = Family role change</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200926" y="1657979"/>
            <a:ext cx="7985241" cy="4885021"/>
          </a:xfrm>
        </p:spPr>
        <p:txBody>
          <a:bodyPr>
            <a:normAutofit/>
          </a:bodyPr>
          <a:lstStyle/>
          <a:p>
            <a:pPr marL="0" indent="0">
              <a:buNone/>
            </a:pPr>
            <a:r>
              <a:rPr lang="en-US" sz="2400" i="1" dirty="0" smtClean="0">
                <a:latin typeface="Book Antiqua" panose="02040602050305030304" pitchFamily="18" charset="0"/>
              </a:rPr>
              <a:t>For the last year, I’ve done almost everything for him. I help him bathe and dress, go to the toilet, eat, and put him in bed. When he’s up, I’m up, and often in the middle of night.</a:t>
            </a:r>
          </a:p>
          <a:p>
            <a:pPr marL="0" indent="0">
              <a:buNone/>
            </a:pPr>
            <a:endParaRPr lang="en-US" sz="2400" i="1" dirty="0" smtClean="0">
              <a:latin typeface="Book Antiqua" panose="02040602050305030304" pitchFamily="18" charset="0"/>
            </a:endParaRPr>
          </a:p>
          <a:p>
            <a:pPr marL="0" indent="0">
              <a:buNone/>
            </a:pPr>
            <a:r>
              <a:rPr lang="en-US" sz="2400" i="1" dirty="0" smtClean="0">
                <a:latin typeface="Book Antiqua" panose="02040602050305030304" pitchFamily="18" charset="0"/>
              </a:rPr>
              <a:t>It’s strange now. I did so much for so long. Now I don’t know what I’m supposed to do. I don’t want to interfere or bother the staff – after all, I asked for their help.  I worry they will do the right things, and hear them saying things I don’t understand.  Everything is so different now.</a:t>
            </a:r>
            <a:r>
              <a:rPr lang="en-US" sz="2400" dirty="0" smtClean="0">
                <a:latin typeface="Book Antiqua" panose="02040602050305030304" pitchFamily="18" charset="0"/>
              </a:rPr>
              <a:t> </a:t>
            </a:r>
          </a:p>
          <a:p>
            <a:pPr marL="0" indent="0">
              <a:buNone/>
            </a:pPr>
            <a:endParaRPr lang="en-US" dirty="0"/>
          </a:p>
        </p:txBody>
      </p:sp>
    </p:spTree>
    <p:extLst>
      <p:ext uri="{BB962C8B-B14F-4D97-AF65-F5344CB8AC3E}">
        <p14:creationId xmlns:p14="http://schemas.microsoft.com/office/powerpoint/2010/main" val="849579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Benefits of Staff-Family Partnerships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1" y="1392935"/>
            <a:ext cx="10994759" cy="3801917"/>
          </a:xfrm>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Enables staff to learn important details need to personalize care</a:t>
            </a:r>
          </a:p>
          <a:p>
            <a:pPr>
              <a:buClr>
                <a:srgbClr val="0070C0"/>
              </a:buClr>
              <a:buFont typeface="Wingdings" panose="05000000000000000000" pitchFamily="2" charset="2"/>
              <a:buChar char="v"/>
            </a:pPr>
            <a:r>
              <a:rPr lang="en-US" sz="2400" dirty="0" smtClean="0">
                <a:latin typeface="Book Antiqua" panose="02040602050305030304" pitchFamily="18" charset="0"/>
              </a:rPr>
              <a:t>Helps family learn how to make a positive contribution</a:t>
            </a:r>
          </a:p>
          <a:p>
            <a:pPr>
              <a:buClr>
                <a:srgbClr val="0070C0"/>
              </a:buClr>
              <a:buFont typeface="Wingdings" panose="05000000000000000000" pitchFamily="2" charset="2"/>
              <a:buChar char="v"/>
            </a:pPr>
            <a:r>
              <a:rPr lang="en-US" sz="2400" dirty="0" smtClean="0">
                <a:latin typeface="Book Antiqua" panose="02040602050305030304" pitchFamily="18" charset="0"/>
              </a:rPr>
              <a:t>Helps staff “educate” families about changes, needs of person</a:t>
            </a:r>
          </a:p>
          <a:p>
            <a:pPr>
              <a:buClr>
                <a:srgbClr val="0070C0"/>
              </a:buClr>
              <a:buFont typeface="Wingdings" panose="05000000000000000000" pitchFamily="2" charset="2"/>
              <a:buChar char="v"/>
            </a:pPr>
            <a:r>
              <a:rPr lang="en-US" sz="2400" dirty="0" smtClean="0">
                <a:latin typeface="Book Antiqua" panose="02040602050305030304" pitchFamily="18" charset="0"/>
              </a:rPr>
              <a:t>Allows family to help support busy staff</a:t>
            </a:r>
          </a:p>
          <a:p>
            <a:pPr>
              <a:buClr>
                <a:srgbClr val="0070C0"/>
              </a:buClr>
              <a:buFont typeface="Wingdings" panose="05000000000000000000" pitchFamily="2" charset="2"/>
              <a:buChar char="v"/>
            </a:pPr>
            <a:r>
              <a:rPr lang="en-US" sz="2400" dirty="0" smtClean="0">
                <a:latin typeface="Book Antiqua" panose="02040602050305030304" pitchFamily="18" charset="0"/>
              </a:rPr>
              <a:t>Enhances quality of care to the person with dementia</a:t>
            </a:r>
            <a:r>
              <a:rPr lang="en-US" sz="2800" dirty="0" smtClean="0">
                <a:latin typeface="Book Antiqua" panose="02040602050305030304" pitchFamily="18" charset="0"/>
              </a:rPr>
              <a:t/>
            </a:r>
            <a:br>
              <a:rPr lang="en-US" sz="2800" dirty="0" smtClean="0">
                <a:latin typeface="Book Antiqua" panose="02040602050305030304" pitchFamily="18" charset="0"/>
              </a:rPr>
            </a:br>
            <a:endParaRPr lang="en-US" dirty="0"/>
          </a:p>
          <a:p>
            <a:pPr marL="0" indent="0" algn="ctr">
              <a:buNone/>
            </a:pPr>
            <a:r>
              <a:rPr lang="en-US" sz="2400" b="1" dirty="0" smtClean="0">
                <a:solidFill>
                  <a:srgbClr val="C00000"/>
                </a:solidFill>
                <a:latin typeface="Lucida Handwriting" panose="03010101010101010101" pitchFamily="66" charset="0"/>
              </a:rPr>
              <a:t>Satisfaction increases for all involved!</a:t>
            </a:r>
            <a:endParaRPr lang="en-US" sz="2400" b="1" dirty="0">
              <a:solidFill>
                <a:srgbClr val="C00000"/>
              </a:solidFill>
              <a:latin typeface="Lucida Handwriting" panose="03010101010101010101" pitchFamily="66" charset="0"/>
            </a:endParaRPr>
          </a:p>
        </p:txBody>
      </p:sp>
    </p:spTree>
    <p:extLst>
      <p:ext uri="{BB962C8B-B14F-4D97-AF65-F5344CB8AC3E}">
        <p14:creationId xmlns:p14="http://schemas.microsoft.com/office/powerpoint/2010/main" val="261859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Consider Family Needs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598620" y="1525457"/>
            <a:ext cx="10994760" cy="5090165"/>
          </a:xfrm>
        </p:spPr>
        <p:txBody>
          <a:bodyPr>
            <a:normAutofit/>
          </a:bodyPr>
          <a:lstStyle/>
          <a:p>
            <a:pPr marL="0" lvl="0" indent="0">
              <a:buNone/>
            </a:pPr>
            <a:r>
              <a:rPr lang="en-US" sz="2400" dirty="0" smtClean="0">
                <a:solidFill>
                  <a:srgbClr val="C00000"/>
                </a:solidFill>
                <a:latin typeface="Book Antiqua" panose="02040602050305030304" pitchFamily="18" charset="0"/>
              </a:rPr>
              <a:t>Families who benefit most from partnerships with staff . . . </a:t>
            </a:r>
          </a:p>
          <a:p>
            <a:pPr lvl="0">
              <a:buClr>
                <a:srgbClr val="0070C0"/>
              </a:buClr>
              <a:buFont typeface="Wingdings" panose="05000000000000000000" pitchFamily="2" charset="2"/>
              <a:buChar char="v"/>
            </a:pPr>
            <a:r>
              <a:rPr lang="en-US" sz="2400" dirty="0" smtClean="0">
                <a:latin typeface="Book Antiqua" panose="02040602050305030304" pitchFamily="18" charset="0"/>
              </a:rPr>
              <a:t>Have </a:t>
            </a:r>
            <a:r>
              <a:rPr lang="en-US" sz="2400" dirty="0">
                <a:latin typeface="Book Antiqua" panose="02040602050305030304" pitchFamily="18" charset="0"/>
              </a:rPr>
              <a:t>had the most </a:t>
            </a:r>
            <a:r>
              <a:rPr lang="en-US" sz="2400" dirty="0" smtClean="0">
                <a:latin typeface="Book Antiqua" panose="02040602050305030304" pitchFamily="18" charset="0"/>
              </a:rPr>
              <a:t>responsibility </a:t>
            </a:r>
            <a:r>
              <a:rPr lang="en-US" sz="2400" dirty="0">
                <a:latin typeface="Book Antiqua" panose="02040602050305030304" pitchFamily="18" charset="0"/>
              </a:rPr>
              <a:t>for </a:t>
            </a:r>
            <a:r>
              <a:rPr lang="en-US" sz="2400" dirty="0" smtClean="0">
                <a:latin typeface="Book Antiqua" panose="02040602050305030304" pitchFamily="18" charset="0"/>
              </a:rPr>
              <a:t>care (e.g., spouse, daughter)</a:t>
            </a:r>
            <a:endParaRPr lang="en-US" sz="2400" dirty="0">
              <a:latin typeface="Book Antiqua" panose="02040602050305030304" pitchFamily="18" charset="0"/>
            </a:endParaRPr>
          </a:p>
          <a:p>
            <a:pPr lvl="0">
              <a:buClr>
                <a:srgbClr val="0070C0"/>
              </a:buClr>
              <a:buFont typeface="Wingdings" panose="05000000000000000000" pitchFamily="2" charset="2"/>
              <a:buChar char="v"/>
            </a:pPr>
            <a:r>
              <a:rPr lang="en-US" sz="2400" dirty="0" smtClean="0">
                <a:latin typeface="Book Antiqua" panose="02040602050305030304" pitchFamily="18" charset="0"/>
              </a:rPr>
              <a:t>Are </a:t>
            </a:r>
            <a:r>
              <a:rPr lang="en-US" sz="2400" dirty="0">
                <a:latin typeface="Book Antiqua" panose="02040602050305030304" pitchFamily="18" charset="0"/>
              </a:rPr>
              <a:t>experiencing new and increasing caregiving </a:t>
            </a:r>
            <a:r>
              <a:rPr lang="en-US" sz="2400" dirty="0" smtClean="0">
                <a:latin typeface="Book Antiqua" panose="02040602050305030304" pitchFamily="18" charset="0"/>
              </a:rPr>
              <a:t>demands</a:t>
            </a:r>
            <a:endParaRPr lang="en-US" sz="2400" dirty="0">
              <a:latin typeface="Book Antiqua" panose="02040602050305030304" pitchFamily="18" charset="0"/>
            </a:endParaRPr>
          </a:p>
          <a:p>
            <a:pPr lvl="0">
              <a:buClr>
                <a:srgbClr val="0070C0"/>
              </a:buClr>
              <a:buFont typeface="Wingdings" panose="05000000000000000000" pitchFamily="2" charset="2"/>
              <a:buChar char="v"/>
            </a:pPr>
            <a:r>
              <a:rPr lang="en-US" sz="2400" dirty="0" smtClean="0">
                <a:latin typeface="Book Antiqua" panose="02040602050305030304" pitchFamily="18" charset="0"/>
              </a:rPr>
              <a:t>Are </a:t>
            </a:r>
            <a:r>
              <a:rPr lang="en-US" sz="2400" dirty="0">
                <a:latin typeface="Book Antiqua" panose="02040602050305030304" pitchFamily="18" charset="0"/>
              </a:rPr>
              <a:t>new to the care setting </a:t>
            </a:r>
            <a:r>
              <a:rPr lang="en-US" sz="2400" dirty="0" smtClean="0">
                <a:latin typeface="Book Antiqua" panose="02040602050305030304" pitchFamily="18" charset="0"/>
              </a:rPr>
              <a:t>and/or care provider</a:t>
            </a:r>
            <a:endParaRPr lang="en-US" sz="2400" dirty="0">
              <a:latin typeface="Book Antiqua" panose="02040602050305030304" pitchFamily="18" charset="0"/>
            </a:endParaRPr>
          </a:p>
          <a:p>
            <a:pPr lvl="0">
              <a:buClr>
                <a:srgbClr val="0070C0"/>
              </a:buClr>
              <a:buFont typeface="Wingdings" panose="05000000000000000000" pitchFamily="2" charset="2"/>
              <a:buChar char="v"/>
            </a:pPr>
            <a:r>
              <a:rPr lang="en-US" sz="2400" dirty="0" smtClean="0">
                <a:latin typeface="Book Antiqua" panose="02040602050305030304" pitchFamily="18" charset="0"/>
              </a:rPr>
              <a:t>Have </a:t>
            </a:r>
            <a:r>
              <a:rPr lang="en-US" sz="2400" dirty="0">
                <a:latin typeface="Book Antiqua" panose="02040602050305030304" pitchFamily="18" charset="0"/>
              </a:rPr>
              <a:t>a poor relationship with </a:t>
            </a:r>
            <a:r>
              <a:rPr lang="en-US" sz="2400" dirty="0" smtClean="0">
                <a:latin typeface="Book Antiqua" panose="02040602050305030304" pitchFamily="18" charset="0"/>
              </a:rPr>
              <a:t>the setting and/or provider </a:t>
            </a:r>
            <a:endParaRPr lang="en-US" sz="2400" dirty="0">
              <a:latin typeface="Book Antiqua" panose="02040602050305030304" pitchFamily="18" charset="0"/>
            </a:endParaRPr>
          </a:p>
          <a:p>
            <a:pPr lvl="0">
              <a:buClr>
                <a:srgbClr val="0070C0"/>
              </a:buClr>
              <a:buFont typeface="Wingdings" panose="05000000000000000000" pitchFamily="2" charset="2"/>
              <a:buChar char="v"/>
            </a:pPr>
            <a:r>
              <a:rPr lang="en-US" sz="2400" dirty="0" smtClean="0">
                <a:latin typeface="Book Antiqua" panose="02040602050305030304" pitchFamily="18" charset="0"/>
              </a:rPr>
              <a:t>Have a </a:t>
            </a:r>
            <a:r>
              <a:rPr lang="en-US" sz="2400" dirty="0">
                <a:latin typeface="Book Antiqua" panose="02040602050305030304" pitchFamily="18" charset="0"/>
              </a:rPr>
              <a:t>prior poor relationships</a:t>
            </a:r>
            <a:r>
              <a:rPr lang="en-US" sz="2400" baseline="30000" dirty="0">
                <a:latin typeface="Book Antiqua" panose="02040602050305030304" pitchFamily="18" charset="0"/>
              </a:rPr>
              <a:t> </a:t>
            </a:r>
            <a:r>
              <a:rPr lang="en-US" sz="2400" dirty="0">
                <a:latin typeface="Book Antiqua" panose="02040602050305030304" pitchFamily="18" charset="0"/>
              </a:rPr>
              <a:t>with the person with </a:t>
            </a:r>
            <a:r>
              <a:rPr lang="en-US" sz="2400" dirty="0" smtClean="0">
                <a:latin typeface="Book Antiqua" panose="02040602050305030304" pitchFamily="18" charset="0"/>
              </a:rPr>
              <a:t>dementia</a:t>
            </a:r>
            <a:endParaRPr lang="en-US" sz="2400" dirty="0">
              <a:latin typeface="Book Antiqua" panose="0204060205030503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383232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Step 1. Orienting Family</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900" y="1392935"/>
            <a:ext cx="8144267" cy="4885021"/>
          </a:xfrm>
        </p:spPr>
        <p:txBody>
          <a:bodyPr>
            <a:normAutofit lnSpcReduction="10000"/>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Orient to care setting/service</a:t>
            </a:r>
          </a:p>
          <a:p>
            <a:pPr lvl="1">
              <a:buClr>
                <a:srgbClr val="006600"/>
              </a:buClr>
              <a:buFont typeface="Wingdings" panose="05000000000000000000" pitchFamily="2" charset="2"/>
              <a:buChar char="ü"/>
            </a:pPr>
            <a:r>
              <a:rPr lang="en-US" sz="2400" dirty="0" smtClean="0">
                <a:latin typeface="Book Antiqua" panose="02040602050305030304" pitchFamily="18" charset="0"/>
              </a:rPr>
              <a:t>Tour the setting/service</a:t>
            </a:r>
          </a:p>
          <a:p>
            <a:pPr lvl="1">
              <a:buClr>
                <a:srgbClr val="006600"/>
              </a:buClr>
              <a:buFont typeface="Wingdings" panose="05000000000000000000" pitchFamily="2" charset="2"/>
              <a:buChar char="ü"/>
            </a:pPr>
            <a:r>
              <a:rPr lang="en-US" sz="2400" dirty="0" smtClean="0">
                <a:latin typeface="Book Antiqua" panose="02040602050305030304" pitchFamily="18" charset="0"/>
              </a:rPr>
              <a:t>Introduce staff</a:t>
            </a:r>
          </a:p>
          <a:p>
            <a:pPr>
              <a:buClr>
                <a:srgbClr val="0070C0"/>
              </a:buClr>
              <a:buFont typeface="Wingdings" panose="05000000000000000000" pitchFamily="2" charset="2"/>
              <a:buChar char="v"/>
            </a:pPr>
            <a:r>
              <a:rPr lang="en-US" sz="2400" dirty="0" smtClean="0">
                <a:latin typeface="Book Antiqua" panose="02040602050305030304" pitchFamily="18" charset="0"/>
              </a:rPr>
              <a:t>Review philosophies and policies of the care setting/service</a:t>
            </a:r>
            <a:endParaRPr lang="en-US" sz="2400" dirty="0">
              <a:latin typeface="Book Antiqua" panose="02040602050305030304" pitchFamily="18" charset="0"/>
            </a:endParaRPr>
          </a:p>
          <a:p>
            <a:pPr lvl="1">
              <a:buClr>
                <a:srgbClr val="006600"/>
              </a:buClr>
              <a:buFont typeface="Wingdings" panose="05000000000000000000" pitchFamily="2" charset="2"/>
              <a:buChar char="ü"/>
            </a:pPr>
            <a:r>
              <a:rPr lang="en-US" sz="2400" dirty="0" smtClean="0">
                <a:latin typeface="Book Antiqua" panose="02040602050305030304" pitchFamily="18" charset="0"/>
              </a:rPr>
              <a:t>Philosophy of dementia care</a:t>
            </a:r>
          </a:p>
          <a:p>
            <a:pPr lvl="1">
              <a:buClr>
                <a:srgbClr val="006600"/>
              </a:buClr>
              <a:buFont typeface="Wingdings" panose="05000000000000000000" pitchFamily="2" charset="2"/>
              <a:buChar char="ü"/>
            </a:pPr>
            <a:r>
              <a:rPr lang="en-US" sz="2400" dirty="0" smtClean="0">
                <a:latin typeface="Book Antiqua" panose="02040602050305030304" pitchFamily="18" charset="0"/>
              </a:rPr>
              <a:t>Policies about visiting;  family participation in care; communicating with families</a:t>
            </a:r>
          </a:p>
          <a:p>
            <a:pPr lvl="1">
              <a:buClr>
                <a:srgbClr val="006600"/>
              </a:buClr>
              <a:buFont typeface="Wingdings" panose="05000000000000000000" pitchFamily="2" charset="2"/>
              <a:buChar char="ü"/>
            </a:pPr>
            <a:r>
              <a:rPr lang="en-US" sz="2400" dirty="0" smtClean="0">
                <a:latin typeface="Book Antiqua" panose="02040602050305030304" pitchFamily="18" charset="0"/>
              </a:rPr>
              <a:t>Staff roles, responsibilities</a:t>
            </a:r>
          </a:p>
          <a:p>
            <a:pPr lvl="1">
              <a:buClr>
                <a:srgbClr val="006600"/>
              </a:buClr>
              <a:buFont typeface="Wingdings" panose="05000000000000000000" pitchFamily="2" charset="2"/>
              <a:buChar char="ü"/>
            </a:pPr>
            <a:r>
              <a:rPr lang="en-US" sz="2400" dirty="0" smtClean="0">
                <a:latin typeface="Book Antiqua" panose="02040602050305030304" pitchFamily="18" charset="0"/>
              </a:rPr>
              <a:t>Availability of resources, supports</a:t>
            </a:r>
          </a:p>
          <a:p>
            <a:pPr lvl="1">
              <a:buClr>
                <a:srgbClr val="006600"/>
              </a:buClr>
              <a:buFont typeface="Wingdings" panose="05000000000000000000" pitchFamily="2" charset="2"/>
              <a:buChar char="ü"/>
            </a:pPr>
            <a:r>
              <a:rPr lang="en-US" sz="2400" dirty="0" smtClean="0">
                <a:latin typeface="Book Antiqua" panose="02040602050305030304" pitchFamily="18" charset="0"/>
              </a:rPr>
              <a:t>Environmental factors (e.g., pets, freedom of movement, activities, access)</a:t>
            </a:r>
          </a:p>
        </p:txBody>
      </p:sp>
    </p:spTree>
    <p:extLst>
      <p:ext uri="{BB962C8B-B14F-4D97-AF65-F5344CB8AC3E}">
        <p14:creationId xmlns:p14="http://schemas.microsoft.com/office/powerpoint/2010/main" val="586264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Step 1. Orienting Family, </a:t>
            </a:r>
            <a:r>
              <a:rPr lang="en-US" sz="3600" i="1" dirty="0" smtClean="0">
                <a:solidFill>
                  <a:srgbClr val="0070C0"/>
                </a:solidFill>
                <a:effectLst/>
                <a:latin typeface="Book Antiqua" panose="02040602050305030304" pitchFamily="18" charset="0"/>
              </a:rPr>
              <a:t>cont.</a:t>
            </a:r>
            <a:endParaRPr lang="en-US" sz="3600" i="1"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041900" y="1392935"/>
            <a:ext cx="8144267" cy="4885021"/>
          </a:xfrm>
        </p:spPr>
        <p:txBody>
          <a:bodyPr>
            <a:normAutofit/>
          </a:bodyPr>
          <a:lstStyle/>
          <a:p>
            <a:pPr>
              <a:buClr>
                <a:srgbClr val="0070C0"/>
              </a:buClr>
              <a:buFont typeface="Wingdings" panose="05000000000000000000" pitchFamily="2" charset="2"/>
              <a:buChar char="v"/>
            </a:pPr>
            <a:r>
              <a:rPr lang="en-US" sz="2400" dirty="0">
                <a:latin typeface="Book Antiqua" panose="02040602050305030304" pitchFamily="18" charset="0"/>
              </a:rPr>
              <a:t>Introduce the idea of a “partnership” between families and staff</a:t>
            </a:r>
          </a:p>
          <a:p>
            <a:pPr lvl="1">
              <a:buClr>
                <a:srgbClr val="006600"/>
              </a:buClr>
              <a:buFont typeface="Wingdings" panose="05000000000000000000" pitchFamily="2" charset="2"/>
              <a:buChar char="ü"/>
            </a:pPr>
            <a:r>
              <a:rPr lang="en-US" sz="2400" dirty="0">
                <a:latin typeface="Book Antiqua" panose="02040602050305030304" pitchFamily="18" charset="0"/>
              </a:rPr>
              <a:t>Best done by key leader</a:t>
            </a:r>
          </a:p>
          <a:p>
            <a:pPr lvl="1">
              <a:buClr>
                <a:srgbClr val="006600"/>
              </a:buClr>
              <a:buFont typeface="Wingdings" panose="05000000000000000000" pitchFamily="2" charset="2"/>
              <a:buChar char="ü"/>
            </a:pPr>
            <a:r>
              <a:rPr lang="en-US" sz="2400" dirty="0">
                <a:latin typeface="Book Antiqua" panose="02040602050305030304" pitchFamily="18" charset="0"/>
              </a:rPr>
              <a:t>Discuss family concerns and expectations</a:t>
            </a:r>
          </a:p>
          <a:p>
            <a:pPr>
              <a:buClr>
                <a:srgbClr val="0070C0"/>
              </a:buClr>
              <a:buFont typeface="Wingdings" panose="05000000000000000000" pitchFamily="2" charset="2"/>
              <a:buChar char="v"/>
            </a:pPr>
            <a:r>
              <a:rPr lang="en-US" sz="2400" dirty="0">
                <a:latin typeface="Book Antiqua" panose="02040602050305030304" pitchFamily="18" charset="0"/>
              </a:rPr>
              <a:t>Ask one family member to take a “leadership” role in partnership</a:t>
            </a:r>
          </a:p>
          <a:p>
            <a:pPr>
              <a:buClr>
                <a:srgbClr val="0070C0"/>
              </a:buClr>
              <a:buFont typeface="Wingdings" panose="05000000000000000000" pitchFamily="2" charset="2"/>
              <a:buChar char="v"/>
            </a:pPr>
            <a:r>
              <a:rPr lang="en-US" sz="2400" dirty="0">
                <a:latin typeface="Book Antiqua" panose="02040602050305030304" pitchFamily="18" charset="0"/>
              </a:rPr>
              <a:t>Sign the form </a:t>
            </a:r>
            <a:r>
              <a:rPr lang="en-US" sz="2400" i="1" dirty="0">
                <a:solidFill>
                  <a:srgbClr val="C00000"/>
                </a:solidFill>
                <a:latin typeface="Book Antiqua" panose="02040602050305030304" pitchFamily="18" charset="0"/>
              </a:rPr>
              <a:t>Family and Staff Statement of Partnership </a:t>
            </a:r>
            <a:r>
              <a:rPr lang="en-US" sz="2400" i="1" dirty="0" smtClean="0">
                <a:solidFill>
                  <a:srgbClr val="C00000"/>
                </a:solidFill>
                <a:latin typeface="Book Antiqua" panose="02040602050305030304" pitchFamily="18" charset="0"/>
              </a:rPr>
              <a:t>Intent</a:t>
            </a:r>
          </a:p>
          <a:p>
            <a:pPr>
              <a:buClr>
                <a:srgbClr val="0070C0"/>
              </a:buClr>
              <a:buFont typeface="Wingdings" panose="05000000000000000000" pitchFamily="2" charset="2"/>
              <a:buChar char="v"/>
            </a:pPr>
            <a:r>
              <a:rPr lang="en-US" sz="2400" dirty="0" smtClean="0">
                <a:latin typeface="Book Antiqua" panose="02040602050305030304" pitchFamily="18" charset="0"/>
              </a:rPr>
              <a:t>Complete assessments</a:t>
            </a:r>
          </a:p>
          <a:p>
            <a:pPr lvl="1">
              <a:buClr>
                <a:srgbClr val="006600"/>
              </a:buClr>
              <a:buFont typeface="Wingdings" panose="05000000000000000000" pitchFamily="2" charset="2"/>
              <a:buChar char="ü"/>
            </a:pPr>
            <a:r>
              <a:rPr lang="en-US" sz="2400" dirty="0" smtClean="0">
                <a:solidFill>
                  <a:srgbClr val="C00000"/>
                </a:solidFill>
                <a:latin typeface="Book Antiqua" panose="02040602050305030304" pitchFamily="18" charset="0"/>
              </a:rPr>
              <a:t>Family: </a:t>
            </a:r>
            <a:r>
              <a:rPr lang="en-US" sz="2400" dirty="0" smtClean="0">
                <a:latin typeface="Book Antiqua" panose="02040602050305030304" pitchFamily="18" charset="0"/>
              </a:rPr>
              <a:t>Characteristics , concerns, expectations</a:t>
            </a:r>
          </a:p>
          <a:p>
            <a:pPr lvl="1">
              <a:buClr>
                <a:srgbClr val="006600"/>
              </a:buClr>
              <a:buFont typeface="Wingdings" panose="05000000000000000000" pitchFamily="2" charset="2"/>
              <a:buChar char="ü"/>
            </a:pPr>
            <a:r>
              <a:rPr lang="en-US" sz="2400" dirty="0" smtClean="0">
                <a:solidFill>
                  <a:srgbClr val="C00000"/>
                </a:solidFill>
                <a:latin typeface="Book Antiqua" panose="02040602050305030304" pitchFamily="18" charset="0"/>
              </a:rPr>
              <a:t>Person with dementia: </a:t>
            </a:r>
            <a:r>
              <a:rPr lang="en-US" sz="2400" dirty="0" smtClean="0">
                <a:latin typeface="Book Antiqua" panose="02040602050305030304" pitchFamily="18" charset="0"/>
              </a:rPr>
              <a:t>level of function, needs</a:t>
            </a:r>
            <a:endParaRPr lang="en-US" sz="2400" dirty="0">
              <a:latin typeface="Book Antiqua" panose="02040602050305030304" pitchFamily="18" charset="0"/>
            </a:endParaRPr>
          </a:p>
          <a:p>
            <a:endParaRPr lang="en-US" dirty="0"/>
          </a:p>
          <a:p>
            <a:endParaRPr lang="en-US" dirty="0"/>
          </a:p>
        </p:txBody>
      </p:sp>
    </p:spTree>
    <p:extLst>
      <p:ext uri="{BB962C8B-B14F-4D97-AF65-F5344CB8AC3E}">
        <p14:creationId xmlns:p14="http://schemas.microsoft.com/office/powerpoint/2010/main" val="114730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1480" y="109725"/>
            <a:ext cx="2743200" cy="2057400"/>
          </a:xfrm>
          <a:prstGeom prst="rect">
            <a:avLst/>
          </a:prstGeom>
        </p:spPr>
      </p:pic>
      <p:sp>
        <p:nvSpPr>
          <p:cNvPr id="3" name="Title 2"/>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Discussion Questions</a:t>
            </a:r>
            <a:endParaRPr lang="en-US" sz="3600" dirty="0">
              <a:solidFill>
                <a:srgbClr val="0070C0"/>
              </a:solidFill>
              <a:effectLst/>
              <a:latin typeface="Book Antiqua" panose="02040602050305030304" pitchFamily="18" charset="0"/>
            </a:endParaRPr>
          </a:p>
        </p:txBody>
      </p:sp>
      <p:sp>
        <p:nvSpPr>
          <p:cNvPr id="5" name="Content Placeholder 4"/>
          <p:cNvSpPr>
            <a:spLocks noGrp="1"/>
          </p:cNvSpPr>
          <p:nvPr>
            <p:ph idx="1"/>
          </p:nvPr>
        </p:nvSpPr>
        <p:spPr>
          <a:xfrm>
            <a:off x="3041900" y="1363379"/>
            <a:ext cx="8144267" cy="4885021"/>
          </a:xfrm>
        </p:spPr>
        <p:txBody>
          <a:bodyPr>
            <a:noAutofit/>
          </a:bodyPr>
          <a:lstStyle/>
          <a:p>
            <a:pPr>
              <a:buFont typeface="Wingdings" panose="05000000000000000000" pitchFamily="2" charset="2"/>
              <a:buChar char="v"/>
            </a:pPr>
            <a:r>
              <a:rPr lang="en-US" sz="2400" b="1" dirty="0">
                <a:solidFill>
                  <a:srgbClr val="0070C0"/>
                </a:solidFill>
                <a:latin typeface="Book Antiqua" panose="02040602050305030304" pitchFamily="18" charset="0"/>
              </a:rPr>
              <a:t>F</a:t>
            </a:r>
            <a:r>
              <a:rPr lang="en-US" sz="2400" b="1" dirty="0" smtClean="0">
                <a:solidFill>
                  <a:srgbClr val="0070C0"/>
                </a:solidFill>
                <a:latin typeface="Book Antiqua" panose="02040602050305030304" pitchFamily="18" charset="0"/>
              </a:rPr>
              <a:t>rom/about family members</a:t>
            </a:r>
          </a:p>
          <a:p>
            <a:pPr lvl="1">
              <a:buClr>
                <a:srgbClr val="006600"/>
              </a:buClr>
              <a:buFont typeface="Wingdings" panose="05000000000000000000" pitchFamily="2" charset="2"/>
              <a:buChar char="ü"/>
            </a:pPr>
            <a:r>
              <a:rPr lang="en-US" sz="2400" dirty="0">
                <a:latin typeface="Book Antiqua" panose="02040602050305030304" pitchFamily="18" charset="0"/>
              </a:rPr>
              <a:t>What would be helpful for staff to know?</a:t>
            </a:r>
          </a:p>
          <a:p>
            <a:pPr lvl="1">
              <a:buClr>
                <a:srgbClr val="006600"/>
              </a:buClr>
              <a:buFont typeface="Wingdings" panose="05000000000000000000" pitchFamily="2" charset="2"/>
              <a:buChar char="ü"/>
            </a:pPr>
            <a:r>
              <a:rPr lang="en-US" sz="2400" dirty="0">
                <a:latin typeface="Book Antiqua" panose="02040602050305030304" pitchFamily="18" charset="0"/>
              </a:rPr>
              <a:t>What would you like to change?</a:t>
            </a:r>
          </a:p>
          <a:p>
            <a:pPr lvl="1">
              <a:buClr>
                <a:srgbClr val="006600"/>
              </a:buClr>
              <a:buFont typeface="Wingdings" panose="05000000000000000000" pitchFamily="2" charset="2"/>
              <a:buChar char="ü"/>
            </a:pPr>
            <a:r>
              <a:rPr lang="en-US" sz="2400" dirty="0">
                <a:latin typeface="Book Antiqua" panose="02040602050305030304" pitchFamily="18" charset="0"/>
              </a:rPr>
              <a:t>What would you like to see done differently?</a:t>
            </a:r>
          </a:p>
          <a:p>
            <a:pPr lvl="1">
              <a:buClr>
                <a:srgbClr val="006600"/>
              </a:buClr>
              <a:buFont typeface="Wingdings" panose="05000000000000000000" pitchFamily="2" charset="2"/>
              <a:buChar char="ü"/>
            </a:pPr>
            <a:r>
              <a:rPr lang="en-US" sz="2400" dirty="0">
                <a:latin typeface="Book Antiqua" panose="02040602050305030304" pitchFamily="18" charset="0"/>
              </a:rPr>
              <a:t>What specific needs does your loved one have?</a:t>
            </a:r>
          </a:p>
          <a:p>
            <a:pPr lvl="1">
              <a:buClr>
                <a:srgbClr val="006600"/>
              </a:buClr>
              <a:buFont typeface="Wingdings" panose="05000000000000000000" pitchFamily="2" charset="2"/>
              <a:buChar char="ü"/>
            </a:pPr>
            <a:r>
              <a:rPr lang="en-US" sz="2400" dirty="0">
                <a:latin typeface="Book Antiqua" panose="02040602050305030304" pitchFamily="18" charset="0"/>
              </a:rPr>
              <a:t>What are the best ways to meet those needs?</a:t>
            </a:r>
          </a:p>
          <a:p>
            <a:pPr lvl="1">
              <a:buClr>
                <a:srgbClr val="006600"/>
              </a:buClr>
              <a:buFont typeface="Wingdings" panose="05000000000000000000" pitchFamily="2" charset="2"/>
              <a:buChar char="ü"/>
            </a:pPr>
            <a:r>
              <a:rPr lang="en-US" sz="2400" dirty="0">
                <a:latin typeface="Book Antiqua" panose="02040602050305030304" pitchFamily="18" charset="0"/>
              </a:rPr>
              <a:t>How would you like to be involved?</a:t>
            </a:r>
          </a:p>
          <a:p>
            <a:pPr lvl="1">
              <a:buClr>
                <a:srgbClr val="006600"/>
              </a:buClr>
              <a:buFont typeface="Wingdings" panose="05000000000000000000" pitchFamily="2" charset="2"/>
              <a:buChar char="ü"/>
            </a:pPr>
            <a:r>
              <a:rPr lang="en-US" sz="2400" dirty="0">
                <a:latin typeface="Book Antiqua" panose="02040602050305030304" pitchFamily="18" charset="0"/>
              </a:rPr>
              <a:t>What do you hope will happen in</a:t>
            </a:r>
            <a:br>
              <a:rPr lang="en-US" sz="2400" dirty="0">
                <a:latin typeface="Book Antiqua" panose="02040602050305030304" pitchFamily="18" charset="0"/>
              </a:rPr>
            </a:br>
            <a:r>
              <a:rPr lang="en-US" sz="2400" dirty="0">
                <a:latin typeface="Book Antiqua" panose="02040602050305030304" pitchFamily="18" charset="0"/>
              </a:rPr>
              <a:t>partnership with staff?</a:t>
            </a:r>
          </a:p>
          <a:p>
            <a:pPr lvl="1">
              <a:buClr>
                <a:srgbClr val="006600"/>
              </a:buClr>
              <a:buFont typeface="Wingdings" panose="05000000000000000000" pitchFamily="2" charset="2"/>
              <a:buChar char="ü"/>
            </a:pPr>
            <a:r>
              <a:rPr lang="en-US" sz="2400" dirty="0">
                <a:latin typeface="Book Antiqua" panose="02040602050305030304" pitchFamily="18" charset="0"/>
              </a:rPr>
              <a:t>What concerns do you have about</a:t>
            </a:r>
            <a:br>
              <a:rPr lang="en-US" sz="2400" dirty="0">
                <a:latin typeface="Book Antiqua" panose="02040602050305030304" pitchFamily="18" charset="0"/>
              </a:rPr>
            </a:br>
            <a:r>
              <a:rPr lang="en-US" sz="2400" dirty="0">
                <a:latin typeface="Book Antiqua" panose="02040602050305030304" pitchFamily="18" charset="0"/>
              </a:rPr>
              <a:t>the partnership with staff?</a:t>
            </a:r>
          </a:p>
          <a:p>
            <a:pPr lvl="1">
              <a:buClr>
                <a:srgbClr val="006600"/>
              </a:buClr>
              <a:buFont typeface="Wingdings" panose="05000000000000000000" pitchFamily="2" charset="2"/>
              <a:buChar char="ü"/>
            </a:pPr>
            <a:r>
              <a:rPr lang="en-US" sz="2400" b="1" dirty="0">
                <a:solidFill>
                  <a:srgbClr val="C00000"/>
                </a:solidFill>
                <a:latin typeface="Book Antiqua" panose="02040602050305030304" pitchFamily="18" charset="0"/>
              </a:rPr>
              <a:t>MORE!</a:t>
            </a:r>
          </a:p>
          <a:p>
            <a:pPr lvl="1"/>
            <a:endParaRPr lang="en-US" sz="2200" dirty="0"/>
          </a:p>
          <a:p>
            <a:pPr marL="457200" lvl="1" indent="0">
              <a:buNone/>
            </a:pPr>
            <a:endParaRPr lang="en-US" sz="2000" dirty="0"/>
          </a:p>
        </p:txBody>
      </p:sp>
    </p:spTree>
    <p:extLst>
      <p:ext uri="{BB962C8B-B14F-4D97-AF65-F5344CB8AC3E}">
        <p14:creationId xmlns:p14="http://schemas.microsoft.com/office/powerpoint/2010/main" val="2558316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Bench</Template>
  <TotalTime>2552</TotalTime>
  <Words>2025</Words>
  <Application>Microsoft Office PowerPoint</Application>
  <PresentationFormat>Widescreen</PresentationFormat>
  <Paragraphs>315</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Book Antiqua</vt:lpstr>
      <vt:lpstr>Calibri</vt:lpstr>
      <vt:lpstr>Lucida Handwriting</vt:lpstr>
      <vt:lpstr>Times New Roman</vt:lpstr>
      <vt:lpstr>Wingdings</vt:lpstr>
      <vt:lpstr>Bench</vt:lpstr>
      <vt:lpstr>Family-Staff Partnerships: First Steps</vt:lpstr>
      <vt:lpstr>Training Goals</vt:lpstr>
      <vt:lpstr>Family Involvement in Care (FIC) Intervention</vt:lpstr>
      <vt:lpstr>Service Use = Family role change</vt:lpstr>
      <vt:lpstr>Benefits of Staff-Family Partnerships</vt:lpstr>
      <vt:lpstr>Consider Family Needs</vt:lpstr>
      <vt:lpstr>Step 1. Orienting Family</vt:lpstr>
      <vt:lpstr>Step 1. Orienting Family, cont.</vt:lpstr>
      <vt:lpstr>Discussion Questions</vt:lpstr>
      <vt:lpstr>Intervention Assessment Inventory</vt:lpstr>
      <vt:lpstr>Intervention Assessment Inventory</vt:lpstr>
      <vt:lpstr>Step 3. Negotiation of Partnership Agreement</vt:lpstr>
      <vt:lpstr>Step 3. Negotiation of Agreement, cont.</vt:lpstr>
      <vt:lpstr>Partnership Agreements</vt:lpstr>
      <vt:lpstr>Partnership Agreements</vt:lpstr>
      <vt:lpstr>Partnership Agreement: Example</vt:lpstr>
      <vt:lpstr>Step 4. Educate Family</vt:lpstr>
      <vt:lpstr>Step 4. Educate Family, cont.</vt:lpstr>
      <vt:lpstr>Summary</vt:lpstr>
      <vt:lpstr>Coming up next</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Involvement in Care: Provider Focused</dc:title>
  <dc:creator>Colbert, Jill A</dc:creator>
  <cp:lastModifiedBy>Colbert, Jill A</cp:lastModifiedBy>
  <cp:revision>207</cp:revision>
  <cp:lastPrinted>2018-09-09T18:05:14Z</cp:lastPrinted>
  <dcterms:created xsi:type="dcterms:W3CDTF">2017-07-06T19:39:11Z</dcterms:created>
  <dcterms:modified xsi:type="dcterms:W3CDTF">2018-09-09T18:05:23Z</dcterms:modified>
</cp:coreProperties>
</file>