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297" r:id="rId3"/>
    <p:sldId id="259" r:id="rId4"/>
    <p:sldId id="281" r:id="rId5"/>
    <p:sldId id="284" r:id="rId6"/>
    <p:sldId id="271" r:id="rId7"/>
    <p:sldId id="258" r:id="rId8"/>
    <p:sldId id="293" r:id="rId9"/>
    <p:sldId id="273" r:id="rId10"/>
    <p:sldId id="285" r:id="rId11"/>
    <p:sldId id="287" r:id="rId12"/>
    <p:sldId id="296" r:id="rId13"/>
    <p:sldId id="291" r:id="rId14"/>
    <p:sldId id="295" r:id="rId15"/>
    <p:sldId id="286" r:id="rId16"/>
    <p:sldId id="292" r:id="rId17"/>
    <p:sldId id="277" r:id="rId18"/>
    <p:sldId id="279" r:id="rId19"/>
    <p:sldId id="269"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9535" autoAdjust="0"/>
  </p:normalViewPr>
  <p:slideViewPr>
    <p:cSldViewPr snapToGrid="0">
      <p:cViewPr varScale="1">
        <p:scale>
          <a:sx n="46" d="100"/>
          <a:sy n="46" d="100"/>
        </p:scale>
        <p:origin x="1800" y="36"/>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7" d="100"/>
          <a:sy n="87"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4" tIns="46586" rIns="93174" bIns="46586" rtlCol="0"/>
          <a:lstStyle>
            <a:lvl1pPr algn="r">
              <a:defRPr sz="1200"/>
            </a:lvl1pPr>
          </a:lstStyle>
          <a:p>
            <a:fld id="{23A40A1A-D690-4C81-ABE0-EDD084EE17D9}" type="datetimeFigureOut">
              <a:rPr lang="en-US" smtClean="0"/>
              <a:t>9/9/2018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4" tIns="46586" rIns="93174" bIns="46586" rtlCol="0" anchor="b"/>
          <a:lstStyle>
            <a:lvl1pPr algn="l">
              <a:defRPr sz="1200"/>
            </a:lvl1pPr>
          </a:lstStyle>
          <a:p>
            <a:r>
              <a:rPr lang="en-US" smtClean="0"/>
              <a:t>Version 6; 1-7-18</a:t>
            </a:r>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4" tIns="46586" rIns="93174" bIns="46586" rtlCol="0" anchor="b"/>
          <a:lstStyle>
            <a:lvl1pPr algn="r">
              <a:defRPr sz="1200"/>
            </a:lvl1pPr>
          </a:lstStyle>
          <a:p>
            <a:fld id="{0D52C7E1-DBB7-43DB-BEE0-3C2F5B70B1CF}" type="slidenum">
              <a:rPr lang="en-US" smtClean="0"/>
              <a:t>‹#›</a:t>
            </a:fld>
            <a:endParaRPr lang="en-US"/>
          </a:p>
        </p:txBody>
      </p:sp>
    </p:spTree>
    <p:extLst>
      <p:ext uri="{BB962C8B-B14F-4D97-AF65-F5344CB8AC3E}">
        <p14:creationId xmlns:p14="http://schemas.microsoft.com/office/powerpoint/2010/main" val="8056494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258" cy="465292"/>
          </a:xfrm>
          <a:prstGeom prst="rect">
            <a:avLst/>
          </a:prstGeom>
        </p:spPr>
        <p:txBody>
          <a:bodyPr vert="horz" lIns="90416" tIns="45208" rIns="90416" bIns="45208" rtlCol="0"/>
          <a:lstStyle>
            <a:lvl1pPr algn="l">
              <a:defRPr sz="1200"/>
            </a:lvl1pPr>
          </a:lstStyle>
          <a:p>
            <a:endParaRPr lang="en-US"/>
          </a:p>
        </p:txBody>
      </p:sp>
      <p:sp>
        <p:nvSpPr>
          <p:cNvPr id="3" name="Date Placeholder 2"/>
          <p:cNvSpPr>
            <a:spLocks noGrp="1"/>
          </p:cNvSpPr>
          <p:nvPr>
            <p:ph type="dt" idx="1"/>
          </p:nvPr>
        </p:nvSpPr>
        <p:spPr>
          <a:xfrm>
            <a:off x="3970576" y="0"/>
            <a:ext cx="3038258" cy="465292"/>
          </a:xfrm>
          <a:prstGeom prst="rect">
            <a:avLst/>
          </a:prstGeom>
        </p:spPr>
        <p:txBody>
          <a:bodyPr vert="horz" lIns="90416" tIns="45208" rIns="90416" bIns="45208" rtlCol="0"/>
          <a:lstStyle>
            <a:lvl1pPr algn="r">
              <a:defRPr sz="1200"/>
            </a:lvl1pPr>
          </a:lstStyle>
          <a:p>
            <a:fld id="{F930A6D7-0681-45D6-8AB6-E25DFCE7ADAD}" type="datetimeFigureOut">
              <a:rPr lang="en-US" smtClean="0"/>
              <a:t>9/9/2018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0416" tIns="45208" rIns="90416" bIns="45208" rtlCol="0" anchor="ctr"/>
          <a:lstStyle/>
          <a:p>
            <a:endParaRPr lang="en-US"/>
          </a:p>
        </p:txBody>
      </p:sp>
      <p:sp>
        <p:nvSpPr>
          <p:cNvPr id="5" name="Notes Placeholder 4"/>
          <p:cNvSpPr>
            <a:spLocks noGrp="1"/>
          </p:cNvSpPr>
          <p:nvPr>
            <p:ph type="body" sz="quarter" idx="3"/>
          </p:nvPr>
        </p:nvSpPr>
        <p:spPr>
          <a:xfrm>
            <a:off x="700413" y="4473716"/>
            <a:ext cx="5609574" cy="3661028"/>
          </a:xfrm>
          <a:prstGeom prst="rect">
            <a:avLst/>
          </a:prstGeom>
        </p:spPr>
        <p:txBody>
          <a:bodyPr vert="horz" lIns="90416" tIns="45208" rIns="90416" bIns="4520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31108"/>
            <a:ext cx="3038258" cy="465292"/>
          </a:xfrm>
          <a:prstGeom prst="rect">
            <a:avLst/>
          </a:prstGeom>
        </p:spPr>
        <p:txBody>
          <a:bodyPr vert="horz" lIns="90416" tIns="45208" rIns="90416" bIns="45208" rtlCol="0" anchor="b"/>
          <a:lstStyle>
            <a:lvl1pPr algn="l">
              <a:defRPr sz="1200"/>
            </a:lvl1pPr>
          </a:lstStyle>
          <a:p>
            <a:r>
              <a:rPr lang="en-US" smtClean="0"/>
              <a:t>Version 6; 1-7-18</a:t>
            </a:r>
            <a:endParaRPr lang="en-US"/>
          </a:p>
        </p:txBody>
      </p:sp>
      <p:sp>
        <p:nvSpPr>
          <p:cNvPr id="7" name="Slide Number Placeholder 6"/>
          <p:cNvSpPr>
            <a:spLocks noGrp="1"/>
          </p:cNvSpPr>
          <p:nvPr>
            <p:ph type="sldNum" sz="quarter" idx="5"/>
          </p:nvPr>
        </p:nvSpPr>
        <p:spPr>
          <a:xfrm>
            <a:off x="3970576" y="8831108"/>
            <a:ext cx="3038258" cy="465292"/>
          </a:xfrm>
          <a:prstGeom prst="rect">
            <a:avLst/>
          </a:prstGeom>
        </p:spPr>
        <p:txBody>
          <a:bodyPr vert="horz" lIns="90416" tIns="45208" rIns="90416" bIns="45208" rtlCol="0" anchor="b"/>
          <a:lstStyle>
            <a:lvl1pPr algn="r">
              <a:defRPr sz="1200"/>
            </a:lvl1pPr>
          </a:lstStyle>
          <a:p>
            <a:fld id="{33BA0CA7-C527-4CAD-8835-6E7FDCC3387E}" type="slidenum">
              <a:rPr lang="en-US" smtClean="0"/>
              <a:t>‹#›</a:t>
            </a:fld>
            <a:endParaRPr lang="en-US"/>
          </a:p>
        </p:txBody>
      </p:sp>
    </p:spTree>
    <p:extLst>
      <p:ext uri="{BB962C8B-B14F-4D97-AF65-F5344CB8AC3E}">
        <p14:creationId xmlns:p14="http://schemas.microsoft.com/office/powerpoint/2010/main" val="235937513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Welcome to the 4</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presentation in our series on Partnerships to Improve Care and Quality of Life for Persons with Dementia.</a:t>
            </a:r>
          </a:p>
          <a:p>
            <a:endParaRPr lang="en-US" dirty="0" smtClean="0"/>
          </a:p>
        </p:txBody>
      </p:sp>
      <p:sp>
        <p:nvSpPr>
          <p:cNvPr id="4" name="Slide Number Placeholder 3"/>
          <p:cNvSpPr>
            <a:spLocks noGrp="1"/>
          </p:cNvSpPr>
          <p:nvPr>
            <p:ph type="sldNum" sz="quarter" idx="10"/>
          </p:nvPr>
        </p:nvSpPr>
        <p:spPr/>
        <p:txBody>
          <a:bodyPr/>
          <a:lstStyle/>
          <a:p>
            <a:fld id="{33BA0CA7-C527-4CAD-8835-6E7FDCC3387E}" type="slidenum">
              <a:rPr lang="en-US" smtClean="0"/>
              <a:t>1</a:t>
            </a:fld>
            <a:endParaRPr lang="en-US"/>
          </a:p>
        </p:txBody>
      </p:sp>
    </p:spTree>
    <p:extLst>
      <p:ext uri="{BB962C8B-B14F-4D97-AF65-F5344CB8AC3E}">
        <p14:creationId xmlns:p14="http://schemas.microsoft.com/office/powerpoint/2010/main" val="1517382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One of the most important and powerful communication tools is using “I” statements – meaning that you talk about YOUR thoughts, feelings, reactions, or needs. “I” statements avoid placing blame and shifts the responsibility back to you. “I” statements help avoid another “pitfall” of saying things in a way that leaves the other person feeling like you are criticizing or blaming them.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Starting with “I feel” or “I think” is much more effective than saying “You make me…” which puts the other person on defense.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 are many ways to use “I” statements – such as letting the other person know how you feel or think, or offering your support and understanding. “I” statements can also be used to request a change in behavior, or to tell a person what to expect if they don’t follow through on an agreement.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BA0CA7-C527-4CAD-8835-6E7FDCC3387E}" type="slidenum">
              <a:rPr lang="en-US" smtClean="0"/>
              <a:t>10</a:t>
            </a:fld>
            <a:endParaRPr lang="en-US"/>
          </a:p>
        </p:txBody>
      </p:sp>
    </p:spTree>
    <p:extLst>
      <p:ext uri="{BB962C8B-B14F-4D97-AF65-F5344CB8AC3E}">
        <p14:creationId xmlns:p14="http://schemas.microsoft.com/office/powerpoint/2010/main" val="2740915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Using an “I” statement to request a change in behavior involves four main components.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First, describe the situation objectively, without interpreting or judging.  Next, clearly and specifically say how the situation impacts you. Third, describe your feelings. And last, state how you would prefer the situation to be addressed in the future.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the example above, note how the word “I” is used: “When I’m working with Mary</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have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hard time concentrating; </a:t>
            </a:r>
            <a:r>
              <a:rPr lang="en-US" sz="1200" b="1" kern="1200" dirty="0" smtClean="0">
                <a:solidFill>
                  <a:schemeClr val="tx1"/>
                </a:solidFill>
                <a:effectLst/>
                <a:latin typeface="+mn-lt"/>
                <a:ea typeface="+mn-ea"/>
                <a:cs typeface="+mn-cs"/>
              </a:rPr>
              <a:t>I feel </a:t>
            </a:r>
            <a:r>
              <a:rPr lang="en-US" sz="1200" kern="1200" dirty="0" smtClean="0">
                <a:solidFill>
                  <a:schemeClr val="tx1"/>
                </a:solidFill>
                <a:effectLst/>
                <a:latin typeface="+mn-lt"/>
                <a:ea typeface="+mn-ea"/>
                <a:cs typeface="+mn-cs"/>
              </a:rPr>
              <a:t>frustrated and </a:t>
            </a:r>
            <a:r>
              <a:rPr lang="en-US" sz="1200" b="1" kern="1200" dirty="0" smtClean="0">
                <a:solidFill>
                  <a:schemeClr val="tx1"/>
                </a:solidFill>
                <a:effectLst/>
                <a:latin typeface="+mn-lt"/>
                <a:ea typeface="+mn-ea"/>
                <a:cs typeface="+mn-cs"/>
              </a:rPr>
              <a:t>I ask </a:t>
            </a:r>
            <a:r>
              <a:rPr lang="en-US" sz="1200" kern="1200" dirty="0" smtClean="0">
                <a:solidFill>
                  <a:schemeClr val="tx1"/>
                </a:solidFill>
                <a:effectLst/>
                <a:latin typeface="+mn-lt"/>
                <a:ea typeface="+mn-ea"/>
                <a:cs typeface="+mn-cs"/>
              </a:rPr>
              <a:t>that we do something different.”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approach makes it hard for the other person to argue, disagree or become defensive since you are talking about YOUR personal thoughts, feelings and preferences. You aren’t accusing, judging, or criticizing the other person.  </a:t>
            </a:r>
          </a:p>
          <a:p>
            <a:endParaRPr lang="en-US" dirty="0" smtClean="0"/>
          </a:p>
        </p:txBody>
      </p:sp>
      <p:sp>
        <p:nvSpPr>
          <p:cNvPr id="4" name="Slide Number Placeholder 3"/>
          <p:cNvSpPr>
            <a:spLocks noGrp="1"/>
          </p:cNvSpPr>
          <p:nvPr>
            <p:ph type="sldNum" sz="quarter" idx="10"/>
          </p:nvPr>
        </p:nvSpPr>
        <p:spPr/>
        <p:txBody>
          <a:bodyPr/>
          <a:lstStyle/>
          <a:p>
            <a:fld id="{33BA0CA7-C527-4CAD-8835-6E7FDCC3387E}" type="slidenum">
              <a:rPr lang="en-US" smtClean="0"/>
              <a:t>11</a:t>
            </a:fld>
            <a:endParaRPr lang="en-US"/>
          </a:p>
        </p:txBody>
      </p:sp>
    </p:spTree>
    <p:extLst>
      <p:ext uri="{BB962C8B-B14F-4D97-AF65-F5344CB8AC3E}">
        <p14:creationId xmlns:p14="http://schemas.microsoft.com/office/powerpoint/2010/main" val="1188173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addition to responding in ways that help you and the family member stay “non-defensive,” staff may also want to help family members find solutions to their issues or problems. Problem-solving with a family member may depend on your role in the care setting. At the same time, understanding the basic approaches can help all types of interactions – not just with family.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good starting point is asking for permission to share your ideas. This request helps reduce “power struggles” that can leave family members feeling that staff providers don’t value their knowledge or insights. Instead of “telling” the family member what you know or think, </a:t>
            </a:r>
            <a:r>
              <a:rPr lang="en-US" sz="1200" u="sng" kern="1200" dirty="0" smtClean="0">
                <a:solidFill>
                  <a:schemeClr val="tx1"/>
                </a:solidFill>
                <a:effectLst/>
                <a:latin typeface="+mn-lt"/>
                <a:ea typeface="+mn-ea"/>
                <a:cs typeface="+mn-cs"/>
              </a:rPr>
              <a:t>ask their permission</a:t>
            </a:r>
            <a:r>
              <a:rPr lang="en-US" sz="1200" kern="1200" dirty="0" smtClean="0">
                <a:solidFill>
                  <a:schemeClr val="tx1"/>
                </a:solidFill>
                <a:effectLst/>
                <a:latin typeface="+mn-lt"/>
                <a:ea typeface="+mn-ea"/>
                <a:cs typeface="+mn-cs"/>
              </a:rPr>
              <a:t> to share your ideas. This is a sign of respect and is essential to building partnerships with family members.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you discuss problems or concerns, stay focused on </a:t>
            </a:r>
            <a:r>
              <a:rPr lang="en-US" sz="1200" u="sng" kern="1200" dirty="0" smtClean="0">
                <a:solidFill>
                  <a:schemeClr val="tx1"/>
                </a:solidFill>
                <a:effectLst/>
                <a:latin typeface="+mn-lt"/>
                <a:ea typeface="+mn-ea"/>
                <a:cs typeface="+mn-cs"/>
              </a:rPr>
              <a:t>your shared concerns</a:t>
            </a:r>
            <a:r>
              <a:rPr lang="en-US" sz="1200" kern="1200" dirty="0" smtClean="0">
                <a:solidFill>
                  <a:schemeClr val="tx1"/>
                </a:solidFill>
                <a:effectLst/>
                <a:latin typeface="+mn-lt"/>
                <a:ea typeface="+mn-ea"/>
                <a:cs typeface="+mn-cs"/>
              </a:rPr>
              <a:t> for the well-being of the person with dementia. Make it clear that you and other staff are on the same “team” with family members, and want to work together to provide the best possible care for their loved one.</a:t>
            </a:r>
          </a:p>
          <a:p>
            <a:endParaRPr lang="en-US" dirty="0"/>
          </a:p>
        </p:txBody>
      </p:sp>
      <p:sp>
        <p:nvSpPr>
          <p:cNvPr id="4" name="Slide Number Placeholder 3"/>
          <p:cNvSpPr>
            <a:spLocks noGrp="1"/>
          </p:cNvSpPr>
          <p:nvPr>
            <p:ph type="sldNum" sz="quarter" idx="10"/>
          </p:nvPr>
        </p:nvSpPr>
        <p:spPr/>
        <p:txBody>
          <a:bodyPr/>
          <a:lstStyle/>
          <a:p>
            <a:fld id="{33BA0CA7-C527-4CAD-8835-6E7FDCC3387E}" type="slidenum">
              <a:rPr lang="en-US" smtClean="0"/>
              <a:t>12</a:t>
            </a:fld>
            <a:endParaRPr lang="en-US"/>
          </a:p>
        </p:txBody>
      </p:sp>
    </p:spTree>
    <p:extLst>
      <p:ext uri="{BB962C8B-B14F-4D97-AF65-F5344CB8AC3E}">
        <p14:creationId xmlns:p14="http://schemas.microsoft.com/office/powerpoint/2010/main" val="2704071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77825" y="685800"/>
            <a:ext cx="6013450" cy="3382963"/>
          </a:xfrm>
          <a:ln cap="flat"/>
        </p:spPr>
      </p:sp>
      <p:sp>
        <p:nvSpPr>
          <p:cNvPr id="41987" name="Rectangle 3"/>
          <p:cNvSpPr>
            <a:spLocks noGrp="1" noChangeArrowheads="1"/>
          </p:cNvSpPr>
          <p:nvPr>
            <p:ph type="body" idx="1"/>
          </p:nvPr>
        </p:nvSpPr>
        <p:spPr>
          <a:ln/>
        </p:spPr>
        <p:txBody>
          <a:bodyPr/>
          <a:lstStyle/>
          <a:p>
            <a:r>
              <a:rPr lang="en-US" sz="1200" kern="1200" dirty="0" smtClean="0">
                <a:solidFill>
                  <a:schemeClr val="tx1"/>
                </a:solidFill>
                <a:effectLst/>
                <a:latin typeface="+mn-lt"/>
                <a:ea typeface="+mn-ea"/>
                <a:cs typeface="+mn-cs"/>
              </a:rPr>
              <a:t>Using the main steps of problem-solving in a systematic way can help guide discussions to get to an “action step” – something that can be done to address the current issue and hopefully prevent future tension.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Most people know these steps and use them all the time. However, when stress runs high, it can be challenging to stay on task.  We’ll talk about these same ideas in the module about negotiating partnership agreements with families.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Problem-solving starts with clarifying the “real” problem, which we hope the earlier information will help you do.  Brainstorming about alternative ways to address the problem is next.  Selecting one option that seems to best fit the current problem is often more difficult than it sounds to make sure it’s fully “do-able”.  That is, it’s not too hard, and everyone knows their part.  Trying it out is next, and setting a time to evaluate how things are working is critical. </a:t>
            </a:r>
            <a:endParaRPr lang="en-US" altLang="en-US" baseline="0" dirty="0" smtClean="0"/>
          </a:p>
        </p:txBody>
      </p:sp>
    </p:spTree>
    <p:extLst>
      <p:ext uri="{BB962C8B-B14F-4D97-AF65-F5344CB8AC3E}">
        <p14:creationId xmlns:p14="http://schemas.microsoft.com/office/powerpoint/2010/main" val="281763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One approach to understanding the problem is to check that you understand the family member’s concern, including when you think it may be based on misinformation. </a:t>
            </a:r>
          </a:p>
          <a:p>
            <a:r>
              <a:rPr lang="en-US" sz="1200" kern="1200" dirty="0" smtClean="0">
                <a:solidFill>
                  <a:schemeClr val="tx1"/>
                </a:solidFill>
                <a:effectLst/>
                <a:latin typeface="+mn-lt"/>
                <a:ea typeface="+mn-ea"/>
                <a:cs typeface="+mn-cs"/>
              </a:rPr>
              <a:t>This approach is likely best used by key leaders who are prepared to manage any “pitfalls” related to exploring the problem more fully.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Repeating what you THINK you heard a family member say can help clear up misunderstandings. Say it back in your own words to see if you got the message they meant to send. At the same time, be prepared for the family member to say “No, that isn’t what I mean at all!” Start with an apology and try again. As before, keep the focus on the person with dementia and your shared concern for quality care.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a similar way, you may also want to see if they understood what </a:t>
            </a:r>
            <a:r>
              <a:rPr lang="en-US" sz="1200" u="sng" kern="1200" dirty="0" smtClean="0">
                <a:solidFill>
                  <a:schemeClr val="tx1"/>
                </a:solidFill>
                <a:effectLst/>
                <a:latin typeface="+mn-lt"/>
                <a:ea typeface="+mn-ea"/>
                <a:cs typeface="+mn-cs"/>
              </a:rPr>
              <a:t>you</a:t>
            </a:r>
            <a:r>
              <a:rPr lang="en-US" sz="1200" kern="1200" dirty="0" smtClean="0">
                <a:solidFill>
                  <a:schemeClr val="tx1"/>
                </a:solidFill>
                <a:effectLst/>
                <a:latin typeface="+mn-lt"/>
                <a:ea typeface="+mn-ea"/>
                <a:cs typeface="+mn-cs"/>
              </a:rPr>
              <a:t> have said.  </a:t>
            </a:r>
          </a:p>
          <a:p>
            <a:endParaRPr lang="en-US" dirty="0"/>
          </a:p>
        </p:txBody>
      </p:sp>
      <p:sp>
        <p:nvSpPr>
          <p:cNvPr id="4" name="Slide Number Placeholder 3"/>
          <p:cNvSpPr>
            <a:spLocks noGrp="1"/>
          </p:cNvSpPr>
          <p:nvPr>
            <p:ph type="sldNum" sz="quarter" idx="10"/>
          </p:nvPr>
        </p:nvSpPr>
        <p:spPr/>
        <p:txBody>
          <a:bodyPr/>
          <a:lstStyle/>
          <a:p>
            <a:fld id="{33BA0CA7-C527-4CAD-8835-6E7FDCC3387E}" type="slidenum">
              <a:rPr lang="en-US" smtClean="0"/>
              <a:t>14</a:t>
            </a:fld>
            <a:endParaRPr lang="en-US"/>
          </a:p>
        </p:txBody>
      </p:sp>
    </p:spTree>
    <p:extLst>
      <p:ext uri="{BB962C8B-B14F-4D97-AF65-F5344CB8AC3E}">
        <p14:creationId xmlns:p14="http://schemas.microsoft.com/office/powerpoint/2010/main" val="2371678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Part of finding solutions to issues often involves clarifying family members’ expectations. What does the family want or expect -- from staff caregivers? Or for their loved one?  Are those expectations realistic? Are they reasonable?  Helping family members have realistic expectations for the care setting and for their loved one’s care is essential to being partners in care – which we will talk more about in the upcoming modules.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now, keep in mind that the care or treatment situation, OR the disease process may be new to the family members. Sometimes educational information or contact information for community resources, can help families to better understand and manage the situation, which improves coping!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Brochures or pamphlets, an introduction to another family member who has experienced some of the same challenges, and community resources may all help.</a:t>
            </a:r>
          </a:p>
          <a:p>
            <a:r>
              <a:rPr lang="en-US" sz="1200" kern="1200" dirty="0" smtClean="0">
                <a:solidFill>
                  <a:schemeClr val="tx1"/>
                </a:solidFill>
                <a:effectLst/>
                <a:latin typeface="+mn-lt"/>
                <a:ea typeface="+mn-ea"/>
                <a:cs typeface="+mn-cs"/>
              </a:rPr>
              <a:t>We highly recommend using the companion training program for family members, which is designed to help staff and family work together.</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3BA0CA7-C527-4CAD-8835-6E7FDCC3387E}" type="slidenum">
              <a:rPr lang="en-US" smtClean="0"/>
              <a:t>15</a:t>
            </a:fld>
            <a:endParaRPr lang="en-US"/>
          </a:p>
        </p:txBody>
      </p:sp>
    </p:spTree>
    <p:extLst>
      <p:ext uri="{BB962C8B-B14F-4D97-AF65-F5344CB8AC3E}">
        <p14:creationId xmlns:p14="http://schemas.microsoft.com/office/powerpoint/2010/main" val="604938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377825" y="685800"/>
            <a:ext cx="6013450" cy="3382963"/>
          </a:xfrm>
          <a:ln cap="flat"/>
        </p:spPr>
      </p:sp>
      <p:sp>
        <p:nvSpPr>
          <p:cNvPr id="44035" name="Rectangle 3"/>
          <p:cNvSpPr>
            <a:spLocks noGrp="1" noChangeArrowheads="1"/>
          </p:cNvSpPr>
          <p:nvPr>
            <p:ph type="body" idx="1"/>
          </p:nvPr>
        </p:nvSpPr>
        <p:spPr>
          <a:ln/>
        </p:spPr>
        <p:txBody>
          <a:bodyPr/>
          <a:lstStyle/>
          <a:p>
            <a:r>
              <a:rPr lang="en-US" sz="1200" kern="1200" dirty="0" smtClean="0">
                <a:solidFill>
                  <a:schemeClr val="tx1"/>
                </a:solidFill>
                <a:effectLst/>
                <a:latin typeface="+mn-lt"/>
                <a:ea typeface="+mn-ea"/>
                <a:cs typeface="+mn-cs"/>
              </a:rPr>
              <a:t>Another focus in finding solutions to emotional distress is to consider how involved and active the family member </a:t>
            </a:r>
            <a:r>
              <a:rPr lang="en-US" sz="1200" u="sng" kern="1200" dirty="0" smtClean="0">
                <a:solidFill>
                  <a:schemeClr val="tx1"/>
                </a:solidFill>
                <a:effectLst/>
                <a:latin typeface="+mn-lt"/>
                <a:ea typeface="+mn-ea"/>
                <a:cs typeface="+mn-cs"/>
              </a:rPr>
              <a:t>may want</a:t>
            </a:r>
            <a:r>
              <a:rPr lang="en-US" sz="1200" kern="1200" dirty="0" smtClean="0">
                <a:solidFill>
                  <a:schemeClr val="tx1"/>
                </a:solidFill>
                <a:effectLst/>
                <a:latin typeface="+mn-lt"/>
                <a:ea typeface="+mn-ea"/>
                <a:cs typeface="+mn-cs"/>
              </a:rPr>
              <a:t> to be in the care of their loved one. This is a KEY ISSUE in thinking about partnerships with family members, AND the partnership agreement.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now, the critical issue is that staff can help “match” how much involvement family members want with opportunities in daily care, or other activities in the care setting. The options depend on the type of care involved, but in nearly all settings there are opportunities for family members to be involved in their loved one’s care – just in different ways. In residential settings, families who desire MORE involvement might help with selected personal cares, attend activities or meals with their loved one, or join the family support group.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 the other hand, family members may also express guilt about leaving their loved one alone, or turning care over to others. They need help to be LESS involved. Staff caregivers can provide important support and encouragement that it is “okay” for them to take time for themselves. Enjoying hobbies and interests outside of being with their loved one is important to their well-being.</a:t>
            </a:r>
          </a:p>
          <a:p>
            <a:endParaRPr lang="en-US" altLang="en-US" dirty="0"/>
          </a:p>
        </p:txBody>
      </p:sp>
    </p:spTree>
    <p:extLst>
      <p:ext uri="{BB962C8B-B14F-4D97-AF65-F5344CB8AC3E}">
        <p14:creationId xmlns:p14="http://schemas.microsoft.com/office/powerpoint/2010/main" val="378553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take a minute for a situational discussion.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this situation Susan is going to visit her mom in the assisted living community one evening after work. When she arrives, she finds her mom already in bed and sleeping. Susan feels upset because she has addressed her concern about mom going to bed too early in service plan meetings.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fact, she and the staff team developed interventions for the service plan that includes staff inviting her mom to evening activities directly after supper. You are a resident assistant, and see Susan come into the dining room. You know her mother is already in bed, and assume she is about to confront you about the situation. How would you address this?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Please pause the presentation now to discuss and then press play when you are ready to continue on.</a:t>
            </a:r>
            <a:endParaRPr lang="en-US" dirty="0"/>
          </a:p>
        </p:txBody>
      </p:sp>
      <p:sp>
        <p:nvSpPr>
          <p:cNvPr id="4" name="Slide Number Placeholder 3"/>
          <p:cNvSpPr>
            <a:spLocks noGrp="1"/>
          </p:cNvSpPr>
          <p:nvPr>
            <p:ph type="sldNum" sz="quarter" idx="10"/>
          </p:nvPr>
        </p:nvSpPr>
        <p:spPr/>
        <p:txBody>
          <a:bodyPr/>
          <a:lstStyle/>
          <a:p>
            <a:fld id="{33BA0CA7-C527-4CAD-8835-6E7FDCC3387E}" type="slidenum">
              <a:rPr lang="en-US" smtClean="0"/>
              <a:t>17</a:t>
            </a:fld>
            <a:endParaRPr lang="en-US"/>
          </a:p>
        </p:txBody>
      </p:sp>
    </p:spTree>
    <p:extLst>
      <p:ext uri="{BB962C8B-B14F-4D97-AF65-F5344CB8AC3E}">
        <p14:creationId xmlns:p14="http://schemas.microsoft.com/office/powerpoint/2010/main" val="479670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summary, listening to strong emotions without reacting can be extremely challenging, but is an important skill. Learning how to respond, not just react, can make a big difference when interacting with upset family members.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Responding involves a variety of communication skills and methods which become easier and more natural with practice. These skills are useful in many situations beyond family interactions, including tense emotional moments with co-workers and in your personal life. </a:t>
            </a:r>
            <a:endParaRPr lang="en-US" dirty="0"/>
          </a:p>
        </p:txBody>
      </p:sp>
      <p:sp>
        <p:nvSpPr>
          <p:cNvPr id="4" name="Slide Number Placeholder 3"/>
          <p:cNvSpPr>
            <a:spLocks noGrp="1"/>
          </p:cNvSpPr>
          <p:nvPr>
            <p:ph type="sldNum" sz="quarter" idx="10"/>
          </p:nvPr>
        </p:nvSpPr>
        <p:spPr/>
        <p:txBody>
          <a:bodyPr/>
          <a:lstStyle/>
          <a:p>
            <a:fld id="{33BA0CA7-C527-4CAD-8835-6E7FDCC3387E}" type="slidenum">
              <a:rPr lang="en-US" smtClean="0"/>
              <a:t>18</a:t>
            </a:fld>
            <a:endParaRPr lang="en-US"/>
          </a:p>
        </p:txBody>
      </p:sp>
    </p:spTree>
    <p:extLst>
      <p:ext uri="{BB962C8B-B14F-4D97-AF65-F5344CB8AC3E}">
        <p14:creationId xmlns:p14="http://schemas.microsoft.com/office/powerpoint/2010/main" val="1365371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next module, titled “Family-Staff Partnerships: First Steps,” will introduce the Family Involvement in Care Intervention that focuses on the partnership relationship with family caregivers. </a:t>
            </a:r>
            <a:r>
              <a:rPr lang="en-US" sz="1200" kern="1200" smtClean="0">
                <a:solidFill>
                  <a:schemeClr val="tx1"/>
                </a:solidFill>
                <a:effectLst/>
                <a:latin typeface="+mn-lt"/>
                <a:ea typeface="+mn-ea"/>
                <a:cs typeface="+mn-cs"/>
              </a:rPr>
              <a:t>This is the first of the series of three modules about partnerships and how to use the Intervention in practice. </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BA0CA7-C527-4CAD-8835-6E7FDCC3387E}" type="slidenum">
              <a:rPr lang="en-US" smtClean="0"/>
              <a:t>19</a:t>
            </a:fld>
            <a:endParaRPr lang="en-US"/>
          </a:p>
        </p:txBody>
      </p:sp>
    </p:spTree>
    <p:extLst>
      <p:ext uri="{BB962C8B-B14F-4D97-AF65-F5344CB8AC3E}">
        <p14:creationId xmlns:p14="http://schemas.microsoft.com/office/powerpoint/2010/main" val="525212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goals for this module are to discuss communication techniques and approaches to help ease stressful interactions with family members.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We’ll also identify some common pitfalls and ways to avoid them, and briefly review some strategies to help family members find solutions to issues that trigger emotional distress.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program builds on content in the “</a:t>
            </a:r>
            <a:r>
              <a:rPr lang="en-US" sz="1200" b="1" i="1" kern="1200" dirty="0" smtClean="0">
                <a:solidFill>
                  <a:schemeClr val="tx1"/>
                </a:solidFill>
                <a:effectLst/>
                <a:latin typeface="+mn-lt"/>
                <a:ea typeface="+mn-ea"/>
                <a:cs typeface="+mn-cs"/>
              </a:rPr>
              <a:t>Role Changes for Family Members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presentation, so be sure to view that content first.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Interacting with family members when they are upset and stressed depends on having a working knowledge of all the problems and issues that contribute to their stress and distress.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BA0CA7-C527-4CAD-8835-6E7FDCC3387E}" type="slidenum">
              <a:rPr lang="en-US" smtClean="0"/>
              <a:t>2</a:t>
            </a:fld>
            <a:endParaRPr lang="en-US"/>
          </a:p>
        </p:txBody>
      </p:sp>
    </p:spTree>
    <p:extLst>
      <p:ext uri="{BB962C8B-B14F-4D97-AF65-F5344CB8AC3E}">
        <p14:creationId xmlns:p14="http://schemas.microsoft.com/office/powerpoint/2010/main" val="801228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we discussed in the </a:t>
            </a:r>
            <a:r>
              <a:rPr lang="en-US" sz="1200" i="1" kern="1200" dirty="0" smtClean="0">
                <a:solidFill>
                  <a:schemeClr val="tx1"/>
                </a:solidFill>
                <a:effectLst/>
                <a:latin typeface="+mn-lt"/>
                <a:ea typeface="+mn-ea"/>
                <a:cs typeface="+mn-cs"/>
              </a:rPr>
              <a:t>Role Changes </a:t>
            </a:r>
            <a:r>
              <a:rPr lang="en-US" sz="1200" kern="1200" dirty="0" smtClean="0">
                <a:solidFill>
                  <a:schemeClr val="tx1"/>
                </a:solidFill>
                <a:effectLst/>
                <a:latin typeface="+mn-lt"/>
                <a:ea typeface="+mn-ea"/>
                <a:cs typeface="+mn-cs"/>
              </a:rPr>
              <a:t>presentation, the first step in responding to upset feelings is to understand the emotional reactions in the “context” of role changes and demands that cause stress. Emotional reactions don’t always fit the situation, so think about what may be contributing to the distress they feel.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Second, we need to help family members through their emotional distress, which starts with accepting that they are upset.  Right or wrong, their feelings are real. Disagreeing or jumping in to correct the person can make the situation worse.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Think of a situation where you felt really sad and disappointed, and someone said “Cheer up! It’ not that bad!”  Did that make you feel better? Or did you think “Wow, they really don’t get it!” or maybe “Just leave me alone!” </a:t>
            </a:r>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33BA0CA7-C527-4CAD-8835-6E7FDCC3387E}" type="slidenum">
              <a:rPr lang="en-US" smtClean="0"/>
              <a:t>3</a:t>
            </a:fld>
            <a:endParaRPr lang="en-US"/>
          </a:p>
        </p:txBody>
      </p:sp>
    </p:spTree>
    <p:extLst>
      <p:ext uri="{BB962C8B-B14F-4D97-AF65-F5344CB8AC3E}">
        <p14:creationId xmlns:p14="http://schemas.microsoft.com/office/powerpoint/2010/main" val="640255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5488" y="1162050"/>
            <a:ext cx="5575300" cy="3136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Apologizing for the misunderstanding or the issue is also important to reducing tensions. Even if you’re not sure there was any wrong-doing, the simple words of “I’m sorry” are a powerful way to show that you are listening, and that you care. Being sincere is essential as you apologize and listen.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And sometimes it is best to pause and re-direct the conversation to another person. What you say or do may depend on your role as a staff member. For example, nursing assistants or other direct care workers may need to involve their supervisors; that may be the administrator, social worker, charge nurse or an individual in another department.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Knowing ahead of time who can best answer family questions and offer support is important. A “warm handoff” is best – that means walking with the family member to find the designated person, and not just saying “You need to talk to Laura, our social worker, about that.”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3BA0CA7-C527-4CAD-8835-6E7FDCC3387E}" type="slidenum">
              <a:rPr lang="en-US" smtClean="0"/>
              <a:t>4</a:t>
            </a:fld>
            <a:endParaRPr lang="en-US"/>
          </a:p>
        </p:txBody>
      </p:sp>
    </p:spTree>
    <p:extLst>
      <p:ext uri="{BB962C8B-B14F-4D97-AF65-F5344CB8AC3E}">
        <p14:creationId xmlns:p14="http://schemas.microsoft.com/office/powerpoint/2010/main" val="3132019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main point is that </a:t>
            </a:r>
            <a:r>
              <a:rPr lang="en-US" sz="1200" b="1" kern="1200" dirty="0" smtClean="0">
                <a:solidFill>
                  <a:schemeClr val="tx1"/>
                </a:solidFill>
                <a:effectLst/>
                <a:latin typeface="+mn-lt"/>
                <a:ea typeface="+mn-ea"/>
                <a:cs typeface="+mn-cs"/>
              </a:rPr>
              <a:t>HOW you respond </a:t>
            </a:r>
            <a:r>
              <a:rPr lang="en-US" sz="1200" kern="1200" dirty="0" smtClean="0">
                <a:solidFill>
                  <a:schemeClr val="tx1"/>
                </a:solidFill>
                <a:effectLst/>
                <a:latin typeface="+mn-lt"/>
                <a:ea typeface="+mn-ea"/>
                <a:cs typeface="+mn-cs"/>
              </a:rPr>
              <a:t>makes a big difference in the immediate situation, AND it can affect your ongoing relationship with the family member.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At the same time, “responding” isn’t easy, and often has to be learned.  The feeling of being verbally attacked or accused triggers defensive reactions in all of us. When we feel threatened, it triggers a physical reaction that is called our “fight or flight” instinct.  We may either snap back at the “attacker” in the “fight” mode, or withdraw and avoid the family member in the “flight” mode.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Although feeling and acting in a defensive way is understandable, it isn’t helpful in resolving the situation. It’s a communication “pitfall” – a behavior that can make things worse and is avoidable. So let’s talk about how we can train ourselves to “respond” – not just react.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BA0CA7-C527-4CAD-8835-6E7FDCC3387E}" type="slidenum">
              <a:rPr lang="en-US" smtClean="0"/>
              <a:t>5</a:t>
            </a:fld>
            <a:endParaRPr lang="en-US"/>
          </a:p>
        </p:txBody>
      </p:sp>
    </p:spTree>
    <p:extLst>
      <p:ext uri="{BB962C8B-B14F-4D97-AF65-F5344CB8AC3E}">
        <p14:creationId xmlns:p14="http://schemas.microsoft.com/office/powerpoint/2010/main" val="779297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start by thinking about important differences between reacting and responding. </a:t>
            </a:r>
          </a:p>
          <a:p>
            <a:r>
              <a:rPr lang="en-US" sz="1200" b="1" kern="1200" dirty="0" smtClean="0">
                <a:solidFill>
                  <a:schemeClr val="tx1"/>
                </a:solidFill>
                <a:effectLst/>
                <a:latin typeface="+mn-lt"/>
                <a:ea typeface="+mn-ea"/>
                <a:cs typeface="+mn-cs"/>
              </a:rPr>
              <a:t>Reacting</a:t>
            </a:r>
            <a:r>
              <a:rPr lang="en-US" sz="1200" kern="1200" dirty="0" smtClean="0">
                <a:solidFill>
                  <a:schemeClr val="tx1"/>
                </a:solidFill>
                <a:effectLst/>
                <a:latin typeface="+mn-lt"/>
                <a:ea typeface="+mn-ea"/>
                <a:cs typeface="+mn-cs"/>
              </a:rPr>
              <a:t> is letting our own emotions take charge of the situation instead of using our “heads” to think. Reactions too often “snap” back a viewpoint in a stressed and defensive tone of voice.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example, reactions like “What do you mean by that?” or “That’s not true!” tend to fuel problems, not solve them.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Responding</a:t>
            </a:r>
            <a:r>
              <a:rPr lang="en-US" sz="1200" kern="1200" dirty="0" smtClean="0">
                <a:solidFill>
                  <a:schemeClr val="tx1"/>
                </a:solidFill>
                <a:effectLst/>
                <a:latin typeface="+mn-lt"/>
                <a:ea typeface="+mn-ea"/>
                <a:cs typeface="+mn-cs"/>
              </a:rPr>
              <a:t> takes self-control to process the situation and look for the underlying issue or concern. It involves </a:t>
            </a:r>
            <a:r>
              <a:rPr lang="en-US" sz="1200" u="sng" kern="1200" dirty="0" smtClean="0">
                <a:solidFill>
                  <a:schemeClr val="tx1"/>
                </a:solidFill>
                <a:effectLst/>
                <a:latin typeface="+mn-lt"/>
                <a:ea typeface="+mn-ea"/>
                <a:cs typeface="+mn-cs"/>
              </a:rPr>
              <a:t>not saying</a:t>
            </a:r>
            <a:r>
              <a:rPr lang="en-US" sz="1200" kern="1200" dirty="0" smtClean="0">
                <a:solidFill>
                  <a:schemeClr val="tx1"/>
                </a:solidFill>
                <a:effectLst/>
                <a:latin typeface="+mn-lt"/>
                <a:ea typeface="+mn-ea"/>
                <a:cs typeface="+mn-cs"/>
              </a:rPr>
              <a:t> the first thing that comes to mind, and reminding yourself that a family member’s emotional reaction is likely not about you as a person or as a caregiver. Responding requires that you use your “head” to avoid “snapping” into either the “fight” or “flight” mode.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Any number of communication skills are involved in responding, so let’s think about some of those now.</a:t>
            </a:r>
            <a:endParaRPr lang="en-US" dirty="0"/>
          </a:p>
        </p:txBody>
      </p:sp>
      <p:sp>
        <p:nvSpPr>
          <p:cNvPr id="4" name="Slide Number Placeholder 3"/>
          <p:cNvSpPr>
            <a:spLocks noGrp="1"/>
          </p:cNvSpPr>
          <p:nvPr>
            <p:ph type="sldNum" sz="quarter" idx="10"/>
          </p:nvPr>
        </p:nvSpPr>
        <p:spPr/>
        <p:txBody>
          <a:bodyPr/>
          <a:lstStyle/>
          <a:p>
            <a:fld id="{33BA0CA7-C527-4CAD-8835-6E7FDCC3387E}" type="slidenum">
              <a:rPr lang="en-US" smtClean="0"/>
              <a:t>6</a:t>
            </a:fld>
            <a:endParaRPr lang="en-US"/>
          </a:p>
        </p:txBody>
      </p:sp>
    </p:spTree>
    <p:extLst>
      <p:ext uri="{BB962C8B-B14F-4D97-AF65-F5344CB8AC3E}">
        <p14:creationId xmlns:p14="http://schemas.microsoft.com/office/powerpoint/2010/main" val="3748358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Start by being aware of all the non-verbal messages you may be sending. For example, think about your facial expression. Are you frowning or grimacing at what they have just said? What about your body posture?  Are your hands clenched?  Are your hands on your hips?  How about the tone of your voice?  Are you raising your voice to match or speak over the family member?  This a big pitfall to avoid!  If you LOOK angry or upset, that’s the message. No matter what you SAY, the message is clear.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next step is to give the person your full attention. If you are busy with another task, like charting or providing care, stop what you are doing as quickly as possible. Make eye contact so they know you are engaged, and if needed, offer an estimate of how soon you will be able to talk with them.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example, “I’m sorry, but I really need another 10 minutes before I can give you my full attention. Would you kindly wait in our social worker’s office for me?” As before, being sincere is essential.</a:t>
            </a:r>
            <a:endParaRPr lang="en-US" baseline="0" dirty="0" smtClean="0"/>
          </a:p>
        </p:txBody>
      </p:sp>
      <p:sp>
        <p:nvSpPr>
          <p:cNvPr id="4" name="Slide Number Placeholder 3"/>
          <p:cNvSpPr>
            <a:spLocks noGrp="1"/>
          </p:cNvSpPr>
          <p:nvPr>
            <p:ph type="sldNum" sz="quarter" idx="10"/>
          </p:nvPr>
        </p:nvSpPr>
        <p:spPr/>
        <p:txBody>
          <a:bodyPr/>
          <a:lstStyle/>
          <a:p>
            <a:fld id="{33BA0CA7-C527-4CAD-8835-6E7FDCC3387E}" type="slidenum">
              <a:rPr lang="en-US" smtClean="0"/>
              <a:t>7</a:t>
            </a:fld>
            <a:endParaRPr lang="en-US"/>
          </a:p>
        </p:txBody>
      </p:sp>
    </p:spTree>
    <p:extLst>
      <p:ext uri="{BB962C8B-B14F-4D97-AF65-F5344CB8AC3E}">
        <p14:creationId xmlns:p14="http://schemas.microsoft.com/office/powerpoint/2010/main" val="831403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Responding also involves stopping yourself from having unhelpful thoughts or judgements about the person or situation. Negative thoughts and “self-talk” – the thoughts and questions we often have, but don’t say out loud, make it harder to say something positive. This is a good thing to monitor as you think about your facial expression!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you “hear” the voice in your head saying, “That’s just stupid! They have it all wrong!” – try to stop that thought and revise it to one that is more positive. This “self-talk” might sounds like, “Stop thinking like that right now! They are really upset, and I need to figure out why.”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That’s called “re-framing” – turning negative thoughts and reactions into more positive ones that reduce our OWN negative feelings. </a:t>
            </a:r>
            <a:endParaRPr lang="en-US" dirty="0" smtClean="0"/>
          </a:p>
          <a:p>
            <a:pPr defTabSz="904159">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3BA0CA7-C527-4CAD-8835-6E7FDCC3387E}" type="slidenum">
              <a:rPr lang="en-US" smtClean="0"/>
              <a:t>8</a:t>
            </a:fld>
            <a:endParaRPr lang="en-US"/>
          </a:p>
        </p:txBody>
      </p:sp>
    </p:spTree>
    <p:extLst>
      <p:ext uri="{BB962C8B-B14F-4D97-AF65-F5344CB8AC3E}">
        <p14:creationId xmlns:p14="http://schemas.microsoft.com/office/powerpoint/2010/main" val="357231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Listening with the intent of understanding what the family member is feeling or thinking is very important. While you listen to the words, also think about what they MEAN. What is the point? What is the “real” issue or problem?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Pay attention to </a:t>
            </a:r>
            <a:r>
              <a:rPr lang="en-US" sz="1200" u="sng" kern="1200" dirty="0" smtClean="0">
                <a:solidFill>
                  <a:schemeClr val="tx1"/>
                </a:solidFill>
                <a:effectLst/>
                <a:latin typeface="+mn-lt"/>
                <a:ea typeface="+mn-ea"/>
                <a:cs typeface="+mn-cs"/>
              </a:rPr>
              <a:t>their</a:t>
            </a:r>
            <a:r>
              <a:rPr lang="en-US" sz="1200" kern="1200" dirty="0" smtClean="0">
                <a:solidFill>
                  <a:schemeClr val="tx1"/>
                </a:solidFill>
                <a:effectLst/>
                <a:latin typeface="+mn-lt"/>
                <a:ea typeface="+mn-ea"/>
                <a:cs typeface="+mn-cs"/>
              </a:rPr>
              <a:t> non-verbal messages such as their tone of voice, facial expression, and gestures on the words they are saying, as well as the emotional tone that is being used. Remember that people can seem angry when they are sad, disappointed, or hurt. Lots of emotions come out as anger. In order to be helpful, we need to know what the problem is.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Listening with “intent” demands that you avoid thinking about what you will say next. Try really hard to </a:t>
            </a:r>
            <a:r>
              <a:rPr lang="en-US" sz="1200" u="sng"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interrupt – let them finish their thoughts. This can be difficult, particularly if the person has incorrect information or is misinterpreting a situation.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Staying quiet and allowing the person to express strong emotions helps the person feel heard.  As you listen, remind yourself that they are upset, and that listening is important to understanding the problem from</a:t>
            </a:r>
            <a:r>
              <a:rPr lang="en-US" sz="1200" u="sng" kern="1200" dirty="0" smtClean="0">
                <a:solidFill>
                  <a:schemeClr val="tx1"/>
                </a:solidFill>
                <a:effectLst/>
                <a:latin typeface="+mn-lt"/>
                <a:ea typeface="+mn-ea"/>
                <a:cs typeface="+mn-cs"/>
              </a:rPr>
              <a:t> their point of view</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BA0CA7-C527-4CAD-8835-6E7FDCC3387E}" type="slidenum">
              <a:rPr lang="en-US" smtClean="0"/>
              <a:t>9</a:t>
            </a:fld>
            <a:endParaRPr lang="en-US"/>
          </a:p>
        </p:txBody>
      </p:sp>
    </p:spTree>
    <p:extLst>
      <p:ext uri="{BB962C8B-B14F-4D97-AF65-F5344CB8AC3E}">
        <p14:creationId xmlns:p14="http://schemas.microsoft.com/office/powerpoint/2010/main" val="5477422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56327" y="578508"/>
            <a:ext cx="7533447" cy="1018033"/>
          </a:xfrm>
          <a:noFill/>
          <a:effectLst>
            <a:outerShdw blurRad="50800" dist="38100" dir="2700000" algn="tl" rotWithShape="0">
              <a:prstClr val="black">
                <a:alpha val="40000"/>
              </a:prstClr>
            </a:outerShdw>
          </a:effectLst>
        </p:spPr>
        <p:txBody>
          <a:bodyPr>
            <a:normAutofit/>
          </a:bodyPr>
          <a:lstStyle>
            <a:lvl1pPr algn="r">
              <a:defRPr sz="4800">
                <a:solidFill>
                  <a:srgbClr val="FFFF0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856327" y="1596540"/>
            <a:ext cx="7533447" cy="814427"/>
          </a:xfrm>
        </p:spPr>
        <p:txBody>
          <a:bodyPr>
            <a:normAutofit/>
          </a:bodyPr>
          <a:lstStyle>
            <a:lvl1pPr marL="0" indent="0" algn="r">
              <a:buNone/>
              <a:defRPr sz="3733" b="0" i="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BEAD3E1-DAE9-43F0-A619-5825CC0D898C}" type="datetime1">
              <a:rPr lang="en-US" smtClean="0"/>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F0170-5361-492F-89E2-1B9AB7646AD5}" type="slidenum">
              <a:rPr lang="en-US" smtClean="0"/>
              <a:t>‹#›</a:t>
            </a:fld>
            <a:endParaRPr lang="en-US"/>
          </a:p>
        </p:txBody>
      </p:sp>
    </p:spTree>
    <p:extLst>
      <p:ext uri="{BB962C8B-B14F-4D97-AF65-F5344CB8AC3E}">
        <p14:creationId xmlns:p14="http://schemas.microsoft.com/office/powerpoint/2010/main" val="921345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65D02E-1EA2-4BE5-8C6E-EDC1303F3EDD}" type="datetime1">
              <a:rPr lang="en-US" smtClean="0"/>
              <a:t>9/9/2018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F0170-5361-492F-89E2-1B9AB7646AD5}" type="slidenum">
              <a:rPr lang="en-US" smtClean="0"/>
              <a:t>‹#›</a:t>
            </a:fld>
            <a:endParaRPr lang="en-US"/>
          </a:p>
        </p:txBody>
      </p:sp>
    </p:spTree>
    <p:extLst>
      <p:ext uri="{BB962C8B-B14F-4D97-AF65-F5344CB8AC3E}">
        <p14:creationId xmlns:p14="http://schemas.microsoft.com/office/powerpoint/2010/main" val="3481169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DE6AA6-387B-4708-A2E5-7FE338187E5D}" type="datetime1">
              <a:rPr lang="en-US" smtClean="0"/>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F0170-5361-492F-89E2-1B9AB7646AD5}" type="slidenum">
              <a:rPr lang="en-US" smtClean="0"/>
              <a:t>‹#›</a:t>
            </a:fld>
            <a:endParaRPr lang="en-US"/>
          </a:p>
        </p:txBody>
      </p:sp>
    </p:spTree>
    <p:extLst>
      <p:ext uri="{BB962C8B-B14F-4D97-AF65-F5344CB8AC3E}">
        <p14:creationId xmlns:p14="http://schemas.microsoft.com/office/powerpoint/2010/main" val="2626300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9011A6-839F-4430-8638-FBEB6E399C8C}" type="datetime1">
              <a:rPr lang="en-US" smtClean="0"/>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F0170-5361-492F-89E2-1B9AB7646AD5}" type="slidenum">
              <a:rPr lang="en-US" smtClean="0"/>
              <a:t>‹#›</a:t>
            </a:fld>
            <a:endParaRPr lang="en-US"/>
          </a:p>
        </p:txBody>
      </p:sp>
      <p:pic>
        <p:nvPicPr>
          <p:cNvPr id="7" name="Picture 6" descr="E:\websites\free-power-point-templates\2012\logos.png">
            <a:extLst>
              <a:ext uri="{FF2B5EF4-FFF2-40B4-BE49-F238E27FC236}">
                <a16:creationId xmlns="" xmlns:a16="http://schemas.microsoft.com/office/drawing/2014/main" id="{2FF2FD40-53AF-40E2-A13F-8BABAB36E18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24408" y="3101618"/>
            <a:ext cx="1951712"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840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8620" y="578507"/>
            <a:ext cx="10994760" cy="814428"/>
          </a:xfrm>
        </p:spPr>
        <p:txBody>
          <a:bodyPr>
            <a:normAutofit/>
          </a:bodyPr>
          <a:lstStyle>
            <a:lvl1pPr algn="l">
              <a:defRPr sz="4800" baseline="0">
                <a:solidFill>
                  <a:srgbClr val="00B0F0"/>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598621" y="1392935"/>
            <a:ext cx="10994760" cy="5090165"/>
          </a:xfrm>
        </p:spPr>
        <p:txBody>
          <a:bodyPr/>
          <a:lstStyle>
            <a:lvl1pPr algn="l">
              <a:defRPr sz="3733">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D258F4A-E3C2-4708-9B0A-8B0B8A24C93F}" type="datetime1">
              <a:rPr lang="en-US" smtClean="0"/>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F0170-5361-492F-89E2-1B9AB7646AD5}" type="slidenum">
              <a:rPr lang="en-US" smtClean="0"/>
              <a:t>‹#›</a:t>
            </a:fld>
            <a:endParaRPr lang="en-US"/>
          </a:p>
        </p:txBody>
      </p:sp>
    </p:spTree>
    <p:extLst>
      <p:ext uri="{BB962C8B-B14F-4D97-AF65-F5344CB8AC3E}">
        <p14:creationId xmlns:p14="http://schemas.microsoft.com/office/powerpoint/2010/main" val="3558117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1900" y="374900"/>
            <a:ext cx="8144267" cy="763525"/>
          </a:xfrm>
        </p:spPr>
        <p:txBody>
          <a:bodyPr>
            <a:normAutofit/>
          </a:bodyPr>
          <a:lstStyle>
            <a:lvl1pPr algn="l">
              <a:defRPr sz="4800">
                <a:solidFill>
                  <a:srgbClr val="00B0F0"/>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1900" y="1392935"/>
            <a:ext cx="8144267" cy="4885021"/>
          </a:xfrm>
        </p:spPr>
        <p:txBody>
          <a:bodyPr/>
          <a:lstStyle>
            <a:lvl1pPr>
              <a:defRPr sz="3733">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4B0CBF-D5CA-4E6A-97F8-3A7B168F2796}" type="datetime1">
              <a:rPr lang="en-US" smtClean="0"/>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F0170-5361-492F-89E2-1B9AB7646AD5}" type="slidenum">
              <a:rPr lang="en-US" smtClean="0"/>
              <a:t>‹#›</a:t>
            </a:fld>
            <a:endParaRPr lang="en-US"/>
          </a:p>
        </p:txBody>
      </p:sp>
    </p:spTree>
    <p:extLst>
      <p:ext uri="{BB962C8B-B14F-4D97-AF65-F5344CB8AC3E}">
        <p14:creationId xmlns:p14="http://schemas.microsoft.com/office/powerpoint/2010/main" val="2899013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26EF34-9431-4F67-8856-D98E03067461}" type="datetime1">
              <a:rPr lang="en-US" smtClean="0"/>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F0170-5361-492F-89E2-1B9AB7646AD5}" type="slidenum">
              <a:rPr lang="en-US" smtClean="0"/>
              <a:t>‹#›</a:t>
            </a:fld>
            <a:endParaRPr lang="en-US"/>
          </a:p>
        </p:txBody>
      </p:sp>
    </p:spTree>
    <p:extLst>
      <p:ext uri="{BB962C8B-B14F-4D97-AF65-F5344CB8AC3E}">
        <p14:creationId xmlns:p14="http://schemas.microsoft.com/office/powerpoint/2010/main" val="3703735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1DEDAC-13EC-4219-957B-445C9D99A838}" type="datetime1">
              <a:rPr lang="en-US" smtClean="0"/>
              <a:t>9/9/2018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F0170-5361-492F-89E2-1B9AB7646AD5}" type="slidenum">
              <a:rPr lang="en-US" smtClean="0"/>
              <a:t>‹#›</a:t>
            </a:fld>
            <a:endParaRPr lang="en-US"/>
          </a:p>
        </p:txBody>
      </p:sp>
    </p:spTree>
    <p:extLst>
      <p:ext uri="{BB962C8B-B14F-4D97-AF65-F5344CB8AC3E}">
        <p14:creationId xmlns:p14="http://schemas.microsoft.com/office/powerpoint/2010/main" val="968701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02227" y="578507"/>
            <a:ext cx="10791153" cy="814427"/>
          </a:xfrm>
        </p:spPr>
        <p:txBody>
          <a:bodyPr>
            <a:normAutofit/>
          </a:bodyPr>
          <a:lstStyle>
            <a:lvl1pPr algn="l">
              <a:defRPr sz="4800" baseline="0">
                <a:solidFill>
                  <a:srgbClr val="00B0F0"/>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15840" y="1781104"/>
            <a:ext cx="5386917" cy="639763"/>
          </a:xfrm>
        </p:spPr>
        <p:txBody>
          <a:bodyPr anchor="b"/>
          <a:lstStyle>
            <a:lvl1pPr marL="0" indent="0" algn="ctr">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715840" y="2410967"/>
            <a:ext cx="5386917" cy="3035059"/>
          </a:xfrm>
        </p:spPr>
        <p:txBody>
          <a:bodyPr/>
          <a:lstStyle>
            <a:lvl1pPr algn="ctr">
              <a:defRPr sz="3200">
                <a:solidFill>
                  <a:schemeClr val="tx1"/>
                </a:solidFill>
              </a:defRPr>
            </a:lvl1pPr>
            <a:lvl2pPr algn="ctr">
              <a:defRPr sz="2667">
                <a:solidFill>
                  <a:schemeClr val="tx1"/>
                </a:solidFill>
              </a:defRPr>
            </a:lvl2pPr>
            <a:lvl3pPr algn="ctr">
              <a:defRPr sz="2400">
                <a:solidFill>
                  <a:schemeClr val="tx1"/>
                </a:solidFill>
              </a:defRPr>
            </a:lvl3pPr>
            <a:lvl4pPr algn="ctr">
              <a:defRPr sz="2133">
                <a:solidFill>
                  <a:schemeClr val="tx1"/>
                </a:solidFill>
              </a:defRPr>
            </a:lvl4pPr>
            <a:lvl5pPr algn="ctr">
              <a:defRPr sz="2133">
                <a:solidFill>
                  <a:schemeClr val="tx1"/>
                </a:solidFill>
              </a:defRPr>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2" y="1781104"/>
            <a:ext cx="5389033" cy="639763"/>
          </a:xfrm>
        </p:spPr>
        <p:txBody>
          <a:bodyPr anchor="b"/>
          <a:lstStyle>
            <a:lvl1pPr marL="0" indent="0" algn="ctr">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096002" y="2410967"/>
            <a:ext cx="5389033" cy="3035059"/>
          </a:xfrm>
        </p:spPr>
        <p:txBody>
          <a:bodyPr/>
          <a:lstStyle>
            <a:lvl1pPr algn="ctr">
              <a:defRPr sz="3200">
                <a:solidFill>
                  <a:schemeClr val="tx1"/>
                </a:solidFill>
              </a:defRPr>
            </a:lvl1pPr>
            <a:lvl2pPr algn="ctr">
              <a:defRPr sz="2667">
                <a:solidFill>
                  <a:schemeClr val="tx1"/>
                </a:solidFill>
              </a:defRPr>
            </a:lvl2pPr>
            <a:lvl3pPr algn="ctr">
              <a:defRPr sz="2400">
                <a:solidFill>
                  <a:schemeClr val="tx1"/>
                </a:solidFill>
              </a:defRPr>
            </a:lvl3pPr>
            <a:lvl4pPr algn="ctr">
              <a:defRPr sz="2133">
                <a:solidFill>
                  <a:schemeClr val="tx1"/>
                </a:solidFill>
              </a:defRPr>
            </a:lvl4pPr>
            <a:lvl5pPr algn="ctr">
              <a:defRPr sz="2133">
                <a:solidFill>
                  <a:schemeClr val="tx1"/>
                </a:solidFill>
              </a:defRPr>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29C4112-6F3A-4AEB-80D5-1F56DA726C3B}" type="datetime1">
              <a:rPr lang="en-US" smtClean="0"/>
              <a:t>9/9/2018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0F0170-5361-492F-89E2-1B9AB7646AD5}" type="slidenum">
              <a:rPr lang="en-US" smtClean="0"/>
              <a:t>‹#›</a:t>
            </a:fld>
            <a:endParaRPr lang="en-US"/>
          </a:p>
        </p:txBody>
      </p:sp>
    </p:spTree>
    <p:extLst>
      <p:ext uri="{BB962C8B-B14F-4D97-AF65-F5344CB8AC3E}">
        <p14:creationId xmlns:p14="http://schemas.microsoft.com/office/powerpoint/2010/main" val="479367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681CAB-659B-4D8E-9C1E-77C60155C2E9}" type="datetime1">
              <a:rPr lang="en-US" smtClean="0"/>
              <a:t>9/9/2018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0F0170-5361-492F-89E2-1B9AB7646AD5}" type="slidenum">
              <a:rPr lang="en-US" smtClean="0"/>
              <a:t>‹#›</a:t>
            </a:fld>
            <a:endParaRPr lang="en-US"/>
          </a:p>
        </p:txBody>
      </p:sp>
    </p:spTree>
    <p:extLst>
      <p:ext uri="{BB962C8B-B14F-4D97-AF65-F5344CB8AC3E}">
        <p14:creationId xmlns:p14="http://schemas.microsoft.com/office/powerpoint/2010/main" val="899930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D1BE02-C6E1-456F-8F22-4B97A8090278}" type="datetime1">
              <a:rPr lang="en-US" smtClean="0"/>
              <a:t>9/9/2018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0F0170-5361-492F-89E2-1B9AB7646AD5}" type="slidenum">
              <a:rPr lang="en-US" smtClean="0"/>
              <a:t>‹#›</a:t>
            </a:fld>
            <a:endParaRPr lang="en-US"/>
          </a:p>
        </p:txBody>
      </p:sp>
    </p:spTree>
    <p:extLst>
      <p:ext uri="{BB962C8B-B14F-4D97-AF65-F5344CB8AC3E}">
        <p14:creationId xmlns:p14="http://schemas.microsoft.com/office/powerpoint/2010/main" val="3764273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3E8CB6-CC13-493D-AE11-4740E9E67D90}" type="datetime1">
              <a:rPr lang="en-US" smtClean="0"/>
              <a:t>9/9/2018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F0170-5361-492F-89E2-1B9AB7646AD5}" type="slidenum">
              <a:rPr lang="en-US" smtClean="0"/>
              <a:t>‹#›</a:t>
            </a:fld>
            <a:endParaRPr lang="en-US"/>
          </a:p>
        </p:txBody>
      </p:sp>
    </p:spTree>
    <p:extLst>
      <p:ext uri="{BB962C8B-B14F-4D97-AF65-F5344CB8AC3E}">
        <p14:creationId xmlns:p14="http://schemas.microsoft.com/office/powerpoint/2010/main" val="3153506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4D867607-03D5-4EC3-A764-EBEF377BB472}" type="datetime1">
              <a:rPr lang="en-US" smtClean="0"/>
              <a:t>9/9/2018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4E0F0170-5361-492F-89E2-1B9AB7646AD5}" type="slidenum">
              <a:rPr lang="en-US" smtClean="0"/>
              <a:t>‹#›</a:t>
            </a:fld>
            <a:endParaRPr lang="en-US"/>
          </a:p>
        </p:txBody>
      </p:sp>
      <p:sp>
        <p:nvSpPr>
          <p:cNvPr id="7" name="TextBox 6">
            <a:extLst>
              <a:ext uri="{FF2B5EF4-FFF2-40B4-BE49-F238E27FC236}">
                <a16:creationId xmlns="" xmlns:a16="http://schemas.microsoft.com/office/drawing/2014/main" id="{DC36905C-C2C2-43A4-A6D9-5CA2ED246A55}"/>
              </a:ext>
            </a:extLst>
          </p:cNvPr>
          <p:cNvSpPr txBox="1"/>
          <p:nvPr/>
        </p:nvSpPr>
        <p:spPr>
          <a:xfrm>
            <a:off x="-12200" y="6951663"/>
            <a:ext cx="11186167" cy="666977"/>
          </a:xfrm>
          <a:prstGeom prst="rect">
            <a:avLst/>
          </a:prstGeom>
          <a:noFill/>
        </p:spPr>
        <p:txBody>
          <a:bodyPr wrap="square" rtlCol="0">
            <a:spAutoFit/>
          </a:bodyPr>
          <a:lstStyle/>
          <a:p>
            <a:r>
              <a:rPr lang="en-US" sz="1867">
                <a:solidFill>
                  <a:schemeClr val="bg1">
                    <a:lumMod val="65000"/>
                  </a:schemeClr>
                </a:solidFill>
              </a:rPr>
              <a:t>This presentation uses a free template provided by FPPT.com</a:t>
            </a:r>
          </a:p>
          <a:p>
            <a:r>
              <a:rPr lang="en-US" sz="1867">
                <a:solidFill>
                  <a:schemeClr val="bg1">
                    <a:lumMod val="65000"/>
                  </a:schemeClr>
                </a:solidFill>
              </a:rPr>
              <a:t>www.free-power-point-templates.com</a:t>
            </a:r>
          </a:p>
        </p:txBody>
      </p:sp>
    </p:spTree>
    <p:extLst>
      <p:ext uri="{BB962C8B-B14F-4D97-AF65-F5344CB8AC3E}">
        <p14:creationId xmlns:p14="http://schemas.microsoft.com/office/powerpoint/2010/main" val="3373342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595890"/>
            <a:ext cx="9144000" cy="879432"/>
          </a:xfrm>
        </p:spPr>
        <p:txBody>
          <a:bodyPr>
            <a:normAutofit/>
          </a:bodyPr>
          <a:lstStyle/>
          <a:p>
            <a:r>
              <a:rPr lang="en-US" sz="3600" dirty="0" smtClean="0">
                <a:solidFill>
                  <a:schemeClr val="bg1"/>
                </a:solidFill>
                <a:latin typeface="Book Antiqua" panose="02040602050305030304" pitchFamily="18" charset="0"/>
              </a:rPr>
              <a:t>Interacting with Family Members</a:t>
            </a:r>
            <a:endParaRPr lang="en-US" sz="3600" dirty="0">
              <a:solidFill>
                <a:schemeClr val="bg1"/>
              </a:solidFill>
              <a:latin typeface="Book Antiqua" panose="02040602050305030304" pitchFamily="18" charset="0"/>
            </a:endParaRPr>
          </a:p>
        </p:txBody>
      </p:sp>
      <p:sp>
        <p:nvSpPr>
          <p:cNvPr id="3" name="Subtitle 2"/>
          <p:cNvSpPr>
            <a:spLocks noGrp="1"/>
          </p:cNvSpPr>
          <p:nvPr>
            <p:ph type="subTitle" idx="1"/>
          </p:nvPr>
        </p:nvSpPr>
        <p:spPr>
          <a:xfrm>
            <a:off x="4740442" y="1475322"/>
            <a:ext cx="7063631" cy="994676"/>
          </a:xfrm>
        </p:spPr>
        <p:txBody>
          <a:bodyPr>
            <a:noAutofit/>
          </a:bodyPr>
          <a:lstStyle/>
          <a:p>
            <a:r>
              <a:rPr lang="en-US" sz="2800" b="1" i="1" dirty="0" smtClean="0">
                <a:solidFill>
                  <a:srgbClr val="FFFF00"/>
                </a:solidFill>
                <a:latin typeface="Book Antiqua" panose="02040602050305030304" pitchFamily="18" charset="0"/>
              </a:rPr>
              <a:t>Partnerships to Improve Care and Quality of Life for Persons with Dementia</a:t>
            </a:r>
          </a:p>
        </p:txBody>
      </p:sp>
    </p:spTree>
    <p:extLst>
      <p:ext uri="{BB962C8B-B14F-4D97-AF65-F5344CB8AC3E}">
        <p14:creationId xmlns:p14="http://schemas.microsoft.com/office/powerpoint/2010/main" val="3759532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Responding: Use “I” Statements</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3041900" y="1392935"/>
            <a:ext cx="8629400" cy="4885021"/>
          </a:xfrm>
        </p:spPr>
        <p:txBody>
          <a:bodyPr>
            <a:normAutofit/>
          </a:bodyPr>
          <a:lstStyle/>
          <a:p>
            <a:pPr>
              <a:buClr>
                <a:srgbClr val="0070C0"/>
              </a:buClr>
              <a:buFont typeface="Wingdings" panose="05000000000000000000" pitchFamily="2" charset="2"/>
              <a:buChar char="v"/>
            </a:pPr>
            <a:r>
              <a:rPr lang="en-US" sz="2400" b="1" dirty="0">
                <a:solidFill>
                  <a:srgbClr val="006600"/>
                </a:solidFill>
                <a:latin typeface="Book Antiqua" panose="02040602050305030304" pitchFamily="18" charset="0"/>
              </a:rPr>
              <a:t>Speak for yourself using “I” statements</a:t>
            </a:r>
          </a:p>
          <a:p>
            <a:pPr lvl="1">
              <a:buClr>
                <a:srgbClr val="006600"/>
              </a:buClr>
              <a:buFont typeface="Wingdings" panose="05000000000000000000" pitchFamily="2" charset="2"/>
              <a:buChar char="ü"/>
            </a:pPr>
            <a:r>
              <a:rPr lang="en-US" sz="2400" dirty="0">
                <a:latin typeface="Book Antiqua" panose="02040602050305030304" pitchFamily="18" charset="0"/>
              </a:rPr>
              <a:t>Avoids blaming the person: “You </a:t>
            </a:r>
            <a:r>
              <a:rPr lang="en-US" sz="2400" dirty="0" smtClean="0">
                <a:latin typeface="Book Antiqua" panose="02040602050305030304" pitchFamily="18" charset="0"/>
              </a:rPr>
              <a:t>didn’t tell me…”</a:t>
            </a:r>
            <a:endParaRPr lang="en-US" sz="2400" dirty="0">
              <a:latin typeface="Book Antiqua" panose="02040602050305030304" pitchFamily="18" charset="0"/>
            </a:endParaRPr>
          </a:p>
          <a:p>
            <a:pPr lvl="1">
              <a:buClr>
                <a:srgbClr val="006600"/>
              </a:buClr>
              <a:buFont typeface="Wingdings" panose="05000000000000000000" pitchFamily="2" charset="2"/>
              <a:buChar char="ü"/>
            </a:pPr>
            <a:r>
              <a:rPr lang="en-US" sz="2400" dirty="0">
                <a:latin typeface="Book Antiqua" panose="02040602050305030304" pitchFamily="18" charset="0"/>
              </a:rPr>
              <a:t>Shifts responsibility to you: “I feel… I think… I wonder…”</a:t>
            </a:r>
          </a:p>
          <a:p>
            <a:pPr lvl="1">
              <a:buClr>
                <a:srgbClr val="006600"/>
              </a:buClr>
              <a:buFont typeface="Wingdings" panose="05000000000000000000" pitchFamily="2" charset="2"/>
              <a:buChar char="ü"/>
            </a:pPr>
            <a:r>
              <a:rPr lang="en-US" sz="2400" dirty="0">
                <a:latin typeface="Book Antiqua" panose="02040602050305030304" pitchFamily="18" charset="0"/>
              </a:rPr>
              <a:t>Makes it difficult to disagree </a:t>
            </a:r>
          </a:p>
          <a:p>
            <a:pPr>
              <a:buClr>
                <a:srgbClr val="0070C0"/>
              </a:buClr>
              <a:buFont typeface="Wingdings" panose="05000000000000000000" pitchFamily="2" charset="2"/>
              <a:buChar char="v"/>
            </a:pPr>
            <a:r>
              <a:rPr lang="en-US" sz="2400" b="1" dirty="0" smtClean="0">
                <a:solidFill>
                  <a:srgbClr val="0070C0"/>
                </a:solidFill>
                <a:latin typeface="Book Antiqua" panose="02040602050305030304" pitchFamily="18" charset="0"/>
              </a:rPr>
              <a:t>Many ways to use “I” statements:</a:t>
            </a:r>
          </a:p>
          <a:p>
            <a:pPr lvl="1">
              <a:buClr>
                <a:srgbClr val="006600"/>
              </a:buClr>
              <a:buFont typeface="Wingdings" panose="05000000000000000000" pitchFamily="2" charset="2"/>
              <a:buChar char="ü"/>
            </a:pPr>
            <a:r>
              <a:rPr lang="en-US" sz="2400" b="1" dirty="0" smtClean="0">
                <a:solidFill>
                  <a:srgbClr val="C00000"/>
                </a:solidFill>
                <a:latin typeface="Book Antiqua" panose="02040602050305030304" pitchFamily="18" charset="0"/>
              </a:rPr>
              <a:t>Self disclosure:  </a:t>
            </a:r>
            <a:r>
              <a:rPr lang="en-US" sz="2400" dirty="0" smtClean="0">
                <a:latin typeface="Book Antiqua" panose="02040602050305030304" pitchFamily="18" charset="0"/>
              </a:rPr>
              <a:t>“I’m not comfortable  answering that question. Let’s go talk to the charge nurse.”</a:t>
            </a:r>
          </a:p>
          <a:p>
            <a:pPr lvl="1">
              <a:buClr>
                <a:srgbClr val="006600"/>
              </a:buClr>
              <a:buFont typeface="Wingdings" panose="05000000000000000000" pitchFamily="2" charset="2"/>
              <a:buChar char="ü"/>
            </a:pPr>
            <a:r>
              <a:rPr lang="en-US" sz="2400" b="1" dirty="0" smtClean="0">
                <a:solidFill>
                  <a:srgbClr val="C00000"/>
                </a:solidFill>
                <a:latin typeface="Book Antiqua" panose="02040602050305030304" pitchFamily="18" charset="0"/>
              </a:rPr>
              <a:t>Empathy:  </a:t>
            </a:r>
            <a:r>
              <a:rPr lang="en-US" sz="2400" dirty="0" smtClean="0">
                <a:latin typeface="Book Antiqua" panose="02040602050305030304" pitchFamily="18" charset="0"/>
              </a:rPr>
              <a:t>“I understand that your husband’s well-being is your primary concern.”</a:t>
            </a:r>
            <a:r>
              <a:rPr lang="en-US" sz="2400" dirty="0" smtClean="0"/>
              <a:t/>
            </a:r>
            <a:br>
              <a:rPr lang="en-US" sz="2400" dirty="0" smtClean="0"/>
            </a:br>
            <a:endParaRPr lang="en-US" sz="2400" dirty="0"/>
          </a:p>
        </p:txBody>
      </p:sp>
    </p:spTree>
    <p:extLst>
      <p:ext uri="{BB962C8B-B14F-4D97-AF65-F5344CB8AC3E}">
        <p14:creationId xmlns:p14="http://schemas.microsoft.com/office/powerpoint/2010/main" val="2622726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rgbClr val="0070C0"/>
                </a:solidFill>
                <a:latin typeface="Book Antiqua" panose="02040602050305030304" pitchFamily="18" charset="0"/>
              </a:rPr>
              <a:t>Responding: Using “I” statements</a:t>
            </a:r>
            <a:endParaRPr lang="en-US" sz="3600" dirty="0">
              <a:solidFill>
                <a:srgbClr val="0070C0"/>
              </a:solidFill>
              <a:latin typeface="Book Antiqua" panose="02040602050305030304" pitchFamily="18" charset="0"/>
            </a:endParaRPr>
          </a:p>
        </p:txBody>
      </p:sp>
      <p:sp>
        <p:nvSpPr>
          <p:cNvPr id="3" name="Content Placeholder 2"/>
          <p:cNvSpPr>
            <a:spLocks noGrp="1"/>
          </p:cNvSpPr>
          <p:nvPr>
            <p:ph sz="half" idx="1"/>
          </p:nvPr>
        </p:nvSpPr>
        <p:spPr>
          <a:xfrm>
            <a:off x="609600" y="1150939"/>
            <a:ext cx="11069320" cy="4351338"/>
          </a:xfrm>
        </p:spPr>
        <p:txBody>
          <a:bodyPr>
            <a:normAutofit fontScale="92500"/>
          </a:bodyPr>
          <a:lstStyle/>
          <a:p>
            <a:pPr marL="0" indent="0">
              <a:spcBef>
                <a:spcPts val="0"/>
              </a:spcBef>
              <a:buNone/>
            </a:pPr>
            <a:r>
              <a:rPr lang="en-US" sz="2800" dirty="0" smtClean="0">
                <a:solidFill>
                  <a:srgbClr val="006600"/>
                </a:solidFill>
                <a:latin typeface="Book Antiqua" panose="02040602050305030304" pitchFamily="18" charset="0"/>
              </a:rPr>
              <a:t>1.</a:t>
            </a:r>
            <a:r>
              <a:rPr lang="en-US" dirty="0" smtClean="0">
                <a:solidFill>
                  <a:srgbClr val="006600"/>
                </a:solidFill>
                <a:latin typeface="Book Antiqua" panose="02040602050305030304" pitchFamily="18" charset="0"/>
              </a:rPr>
              <a:t> </a:t>
            </a:r>
            <a:r>
              <a:rPr lang="en-US" sz="2800" b="1" dirty="0" smtClean="0">
                <a:solidFill>
                  <a:srgbClr val="006600"/>
                </a:solidFill>
                <a:latin typeface="Book Antiqua" panose="02040602050305030304" pitchFamily="18" charset="0"/>
              </a:rPr>
              <a:t>Describe the situation objectively. Avoid interpreting or judging.</a:t>
            </a:r>
          </a:p>
          <a:p>
            <a:pPr marL="0" indent="0">
              <a:spcBef>
                <a:spcPts val="0"/>
              </a:spcBef>
              <a:buNone/>
            </a:pPr>
            <a:r>
              <a:rPr lang="en-US" sz="2800" i="1" dirty="0" smtClean="0">
                <a:latin typeface="Book Antiqua" panose="02040602050305030304" pitchFamily="18" charset="0"/>
              </a:rPr>
              <a:t>    “When I am working to get Mary looking nice after lunch and you </a:t>
            </a:r>
            <a:br>
              <a:rPr lang="en-US" sz="2800" i="1" dirty="0" smtClean="0">
                <a:latin typeface="Book Antiqua" panose="02040602050305030304" pitchFamily="18" charset="0"/>
              </a:rPr>
            </a:br>
            <a:r>
              <a:rPr lang="en-US" sz="2800" i="1" dirty="0" smtClean="0">
                <a:latin typeface="Book Antiqua" panose="02040602050305030304" pitchFamily="18" charset="0"/>
              </a:rPr>
              <a:t>      interrupt me to ask about her laundry…”</a:t>
            </a:r>
            <a:endParaRPr lang="en-US" sz="2800" dirty="0">
              <a:latin typeface="Book Antiqua" panose="02040602050305030304" pitchFamily="18" charset="0"/>
            </a:endParaRPr>
          </a:p>
          <a:p>
            <a:pPr marL="0" indent="0">
              <a:spcBef>
                <a:spcPts val="0"/>
              </a:spcBef>
              <a:buNone/>
            </a:pPr>
            <a:r>
              <a:rPr lang="en-US" sz="2600" b="1" dirty="0" smtClean="0">
                <a:solidFill>
                  <a:srgbClr val="0070C0"/>
                </a:solidFill>
                <a:latin typeface="Book Antiqua" panose="02040602050305030304" pitchFamily="18" charset="0"/>
              </a:rPr>
              <a:t>2. Clearly and specifically describe the impact of the situation on you.</a:t>
            </a:r>
          </a:p>
          <a:p>
            <a:pPr marL="0" indent="0">
              <a:spcBef>
                <a:spcPts val="0"/>
              </a:spcBef>
              <a:buNone/>
            </a:pPr>
            <a:r>
              <a:rPr lang="en-US" sz="3100" dirty="0">
                <a:latin typeface="Book Antiqua" panose="02040602050305030304" pitchFamily="18" charset="0"/>
              </a:rPr>
              <a:t> </a:t>
            </a:r>
            <a:r>
              <a:rPr lang="en-US" sz="3100" dirty="0" smtClean="0">
                <a:latin typeface="Book Antiqua" panose="02040602050305030304" pitchFamily="18" charset="0"/>
              </a:rPr>
              <a:t>    </a:t>
            </a:r>
            <a:r>
              <a:rPr lang="en-US" sz="2600" i="1" dirty="0" smtClean="0">
                <a:latin typeface="Book Antiqua" panose="02040602050305030304" pitchFamily="18" charset="0"/>
              </a:rPr>
              <a:t>“I have a hard time concentrating on her needs and comfort.”</a:t>
            </a:r>
            <a:endParaRPr lang="en-US" sz="2600" dirty="0">
              <a:latin typeface="Book Antiqua" panose="02040602050305030304" pitchFamily="18" charset="0"/>
            </a:endParaRPr>
          </a:p>
          <a:p>
            <a:pPr marL="0" indent="0">
              <a:spcBef>
                <a:spcPts val="0"/>
              </a:spcBef>
              <a:buNone/>
            </a:pPr>
            <a:r>
              <a:rPr lang="en-US" sz="2600" b="1" dirty="0" smtClean="0">
                <a:solidFill>
                  <a:srgbClr val="C00000"/>
                </a:solidFill>
                <a:latin typeface="Book Antiqua" panose="02040602050305030304" pitchFamily="18" charset="0"/>
              </a:rPr>
              <a:t>3. Describe your feelings.</a:t>
            </a:r>
          </a:p>
          <a:p>
            <a:pPr marL="0" indent="0">
              <a:spcBef>
                <a:spcPts val="0"/>
              </a:spcBef>
              <a:buNone/>
            </a:pPr>
            <a:r>
              <a:rPr lang="en-US" sz="3100" i="1" dirty="0" smtClean="0">
                <a:latin typeface="Book Antiqua" panose="02040602050305030304" pitchFamily="18" charset="0"/>
              </a:rPr>
              <a:t>    </a:t>
            </a:r>
            <a:r>
              <a:rPr lang="en-US" sz="2600" i="1" dirty="0" smtClean="0">
                <a:latin typeface="Book Antiqua" panose="02040602050305030304" pitchFamily="18" charset="0"/>
              </a:rPr>
              <a:t>“I feel frustrated and a little overwhelmed…”</a:t>
            </a:r>
            <a:endParaRPr lang="en-US" sz="2600" dirty="0" smtClean="0">
              <a:latin typeface="Book Antiqua" panose="02040602050305030304" pitchFamily="18" charset="0"/>
            </a:endParaRPr>
          </a:p>
          <a:p>
            <a:pPr marL="0" indent="0">
              <a:spcBef>
                <a:spcPts val="0"/>
              </a:spcBef>
              <a:buNone/>
            </a:pPr>
            <a:r>
              <a:rPr lang="en-US" sz="2600" b="1" dirty="0" smtClean="0">
                <a:solidFill>
                  <a:srgbClr val="7030A0"/>
                </a:solidFill>
                <a:latin typeface="Book Antiqua" panose="02040602050305030304" pitchFamily="18" charset="0"/>
              </a:rPr>
              <a:t>4.  State how you would prefer the situation to be addressed in the future</a:t>
            </a:r>
            <a:r>
              <a:rPr lang="en-US" sz="3100" dirty="0" smtClean="0">
                <a:latin typeface="Book Antiqua" panose="02040602050305030304" pitchFamily="18" charset="0"/>
              </a:rPr>
              <a:t>.</a:t>
            </a:r>
          </a:p>
          <a:p>
            <a:pPr marL="0" indent="0">
              <a:spcBef>
                <a:spcPts val="0"/>
              </a:spcBef>
              <a:buNone/>
            </a:pPr>
            <a:r>
              <a:rPr lang="en-US" sz="3100" dirty="0">
                <a:latin typeface="Book Antiqua" panose="02040602050305030304" pitchFamily="18" charset="0"/>
              </a:rPr>
              <a:t> </a:t>
            </a:r>
            <a:r>
              <a:rPr lang="en-US" sz="3100" dirty="0" smtClean="0">
                <a:latin typeface="Book Antiqua" panose="02040602050305030304" pitchFamily="18" charset="0"/>
              </a:rPr>
              <a:t>   </a:t>
            </a:r>
            <a:r>
              <a:rPr lang="en-US" sz="2600" i="1" dirty="0" smtClean="0">
                <a:latin typeface="Book Antiqua" panose="02040602050305030304" pitchFamily="18" charset="0"/>
              </a:rPr>
              <a:t>“So in the future, I ask that we have this discussion at another time.”</a:t>
            </a:r>
            <a:endParaRPr lang="en-US" sz="2600" dirty="0" smtClean="0">
              <a:latin typeface="Book Antiqua" panose="02040602050305030304" pitchFamily="18" charset="0"/>
            </a:endParaRPr>
          </a:p>
          <a:p>
            <a:pPr marL="514350" indent="-514350">
              <a:buAutoNum type="arabicPeriod"/>
            </a:pPr>
            <a:endParaRPr lang="en-US" dirty="0"/>
          </a:p>
          <a:p>
            <a:pPr marL="0" indent="0">
              <a:buNone/>
            </a:pPr>
            <a:endParaRPr lang="en-US" dirty="0"/>
          </a:p>
          <a:p>
            <a:pPr marL="514350" indent="-514350">
              <a:buAutoNum type="arabicPeriod"/>
            </a:pPr>
            <a:endParaRPr lang="en-US" dirty="0" smtClean="0"/>
          </a:p>
          <a:p>
            <a:pPr marL="0" indent="0">
              <a:buNone/>
            </a:pPr>
            <a:endParaRPr lang="en-US" dirty="0"/>
          </a:p>
        </p:txBody>
      </p:sp>
    </p:spTree>
    <p:extLst>
      <p:ext uri="{BB962C8B-B14F-4D97-AF65-F5344CB8AC3E}">
        <p14:creationId xmlns:p14="http://schemas.microsoft.com/office/powerpoint/2010/main" val="950428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Assist to Find Solutions</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marL="0" indent="0">
              <a:buNone/>
            </a:pPr>
            <a:r>
              <a:rPr lang="en-US" sz="2800" dirty="0" smtClean="0">
                <a:latin typeface="Book Antiqua" panose="02040602050305030304" pitchFamily="18" charset="0"/>
              </a:rPr>
              <a:t>Problem-solving principles: Good for everyone to understand!</a:t>
            </a:r>
          </a:p>
          <a:p>
            <a:pPr>
              <a:buClr>
                <a:srgbClr val="0070C0"/>
              </a:buClr>
              <a:buFont typeface="Wingdings" panose="05000000000000000000" pitchFamily="2" charset="2"/>
              <a:buChar char="v"/>
            </a:pPr>
            <a:r>
              <a:rPr lang="en-US" sz="2400" b="1" dirty="0" smtClean="0">
                <a:solidFill>
                  <a:srgbClr val="006600"/>
                </a:solidFill>
                <a:latin typeface="Book Antiqua" panose="02040602050305030304" pitchFamily="18" charset="0"/>
              </a:rPr>
              <a:t>Ask </a:t>
            </a:r>
            <a:r>
              <a:rPr lang="en-US" sz="2400" b="1" dirty="0">
                <a:solidFill>
                  <a:srgbClr val="006600"/>
                </a:solidFill>
                <a:latin typeface="Book Antiqua" panose="02040602050305030304" pitchFamily="18" charset="0"/>
              </a:rPr>
              <a:t>permission to share ideas</a:t>
            </a:r>
          </a:p>
          <a:p>
            <a:pPr lvl="1">
              <a:buClr>
                <a:srgbClr val="006600"/>
              </a:buClr>
              <a:buFont typeface="Wingdings" panose="05000000000000000000" pitchFamily="2" charset="2"/>
              <a:buChar char="ü"/>
            </a:pPr>
            <a:r>
              <a:rPr lang="en-US" sz="2400" i="1" dirty="0">
                <a:latin typeface="Book Antiqua" panose="02040602050305030304" pitchFamily="18" charset="0"/>
              </a:rPr>
              <a:t>Can I tell you what I think may have happened?</a:t>
            </a:r>
          </a:p>
          <a:p>
            <a:pPr lvl="1">
              <a:buClr>
                <a:srgbClr val="006600"/>
              </a:buClr>
              <a:buFont typeface="Wingdings" panose="05000000000000000000" pitchFamily="2" charset="2"/>
              <a:buChar char="ü"/>
            </a:pPr>
            <a:r>
              <a:rPr lang="en-US" sz="2400" i="1" dirty="0">
                <a:latin typeface="Book Antiqua" panose="02040602050305030304" pitchFamily="18" charset="0"/>
              </a:rPr>
              <a:t>Would it be okay for me to share some ideas with you?</a:t>
            </a:r>
          </a:p>
          <a:p>
            <a:pPr>
              <a:buClr>
                <a:srgbClr val="0070C0"/>
              </a:buClr>
              <a:buFont typeface="Wingdings" panose="05000000000000000000" pitchFamily="2" charset="2"/>
              <a:buChar char="v"/>
            </a:pPr>
            <a:r>
              <a:rPr lang="en-US" sz="2400" b="1" dirty="0">
                <a:solidFill>
                  <a:srgbClr val="0070C0"/>
                </a:solidFill>
                <a:latin typeface="Book Antiqua" panose="02040602050305030304" pitchFamily="18" charset="0"/>
              </a:rPr>
              <a:t>Focus on your shared concerns for the person with dementia</a:t>
            </a:r>
          </a:p>
          <a:p>
            <a:pPr lvl="1">
              <a:buClr>
                <a:srgbClr val="006600"/>
              </a:buClr>
              <a:buFont typeface="Wingdings" panose="05000000000000000000" pitchFamily="2" charset="2"/>
              <a:buChar char="ü"/>
            </a:pPr>
            <a:r>
              <a:rPr lang="en-US" sz="2400" i="1" dirty="0">
                <a:latin typeface="Book Antiqua" panose="02040602050305030304" pitchFamily="18" charset="0"/>
              </a:rPr>
              <a:t>We want what’s best for your loved one… </a:t>
            </a:r>
          </a:p>
          <a:p>
            <a:pPr lvl="1">
              <a:buClr>
                <a:srgbClr val="006600"/>
              </a:buClr>
              <a:buFont typeface="Wingdings" panose="05000000000000000000" pitchFamily="2" charset="2"/>
              <a:buChar char="ü"/>
            </a:pPr>
            <a:r>
              <a:rPr lang="en-US" sz="2400" i="1" dirty="0">
                <a:latin typeface="Book Antiqua" panose="02040602050305030304" pitchFamily="18" charset="0"/>
              </a:rPr>
              <a:t>How can we work together to…</a:t>
            </a:r>
          </a:p>
          <a:p>
            <a:endParaRPr lang="en-US" dirty="0"/>
          </a:p>
        </p:txBody>
      </p:sp>
    </p:spTree>
    <p:extLst>
      <p:ext uri="{BB962C8B-B14F-4D97-AF65-F5344CB8AC3E}">
        <p14:creationId xmlns:p14="http://schemas.microsoft.com/office/powerpoint/2010/main" val="1770376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a:ln/>
        </p:spPr>
        <p:txBody>
          <a:bodyPr>
            <a:normAutofit/>
          </a:bodyPr>
          <a:lstStyle/>
          <a:p>
            <a:r>
              <a:rPr lang="en-US" altLang="en-US" sz="3600" dirty="0">
                <a:solidFill>
                  <a:srgbClr val="0070C0"/>
                </a:solidFill>
                <a:effectLst/>
                <a:latin typeface="Book Antiqua" panose="02040602050305030304" pitchFamily="18" charset="0"/>
              </a:rPr>
              <a:t>Assist to find solutions</a:t>
            </a:r>
          </a:p>
        </p:txBody>
      </p:sp>
      <p:sp>
        <p:nvSpPr>
          <p:cNvPr id="40963" name="Rectangle 3"/>
          <p:cNvSpPr>
            <a:spLocks noGrp="1" noChangeArrowheads="1"/>
          </p:cNvSpPr>
          <p:nvPr>
            <p:ph idx="1"/>
          </p:nvPr>
        </p:nvSpPr>
        <p:spPr>
          <a:xfrm>
            <a:off x="3041900" y="1392935"/>
            <a:ext cx="8965616" cy="4885021"/>
          </a:xfrm>
          <a:noFill/>
          <a:ln/>
        </p:spPr>
        <p:txBody>
          <a:bodyPr>
            <a:normAutofit/>
          </a:bodyPr>
          <a:lstStyle/>
          <a:p>
            <a:pPr>
              <a:buClr>
                <a:srgbClr val="0070C0"/>
              </a:buClr>
              <a:buFont typeface="Wingdings" panose="05000000000000000000" pitchFamily="2" charset="2"/>
              <a:buChar char="v"/>
            </a:pPr>
            <a:r>
              <a:rPr lang="en-US" sz="2400" b="1" dirty="0">
                <a:solidFill>
                  <a:srgbClr val="C00000"/>
                </a:solidFill>
                <a:latin typeface="Book Antiqua" panose="02040602050305030304" pitchFamily="18" charset="0"/>
              </a:rPr>
              <a:t>Problem-solve to reduce </a:t>
            </a:r>
            <a:r>
              <a:rPr lang="en-US" sz="2400" b="1" dirty="0" smtClean="0">
                <a:solidFill>
                  <a:srgbClr val="C00000"/>
                </a:solidFill>
                <a:latin typeface="Book Antiqua" panose="02040602050305030304" pitchFamily="18" charset="0"/>
              </a:rPr>
              <a:t>current/future tensions</a:t>
            </a:r>
            <a:endParaRPr lang="en-US" sz="2400" b="1" dirty="0">
              <a:solidFill>
                <a:srgbClr val="C00000"/>
              </a:solidFill>
              <a:latin typeface="Book Antiqua" panose="02040602050305030304" pitchFamily="18" charset="0"/>
            </a:endParaRPr>
          </a:p>
          <a:p>
            <a:pPr lvl="1">
              <a:buClr>
                <a:srgbClr val="006600"/>
              </a:buClr>
              <a:buFont typeface="Wingdings" panose="05000000000000000000" pitchFamily="2" charset="2"/>
              <a:buChar char="ü"/>
            </a:pPr>
            <a:r>
              <a:rPr lang="en-US" sz="2400" dirty="0" smtClean="0">
                <a:latin typeface="Book Antiqua" panose="02040602050305030304" pitchFamily="18" charset="0"/>
              </a:rPr>
              <a:t>Clarify “real” problem</a:t>
            </a:r>
          </a:p>
          <a:p>
            <a:pPr lvl="1">
              <a:buClr>
                <a:srgbClr val="006600"/>
              </a:buClr>
              <a:buFont typeface="Wingdings" panose="05000000000000000000" pitchFamily="2" charset="2"/>
              <a:buChar char="ü"/>
            </a:pPr>
            <a:r>
              <a:rPr lang="en-US" sz="2400" dirty="0" smtClean="0">
                <a:latin typeface="Book Antiqua" panose="02040602050305030304" pitchFamily="18" charset="0"/>
              </a:rPr>
              <a:t>Brainstorm about alternative solutions</a:t>
            </a:r>
          </a:p>
          <a:p>
            <a:pPr lvl="1">
              <a:buClr>
                <a:srgbClr val="006600"/>
              </a:buClr>
              <a:buFont typeface="Wingdings" panose="05000000000000000000" pitchFamily="2" charset="2"/>
              <a:buChar char="ü"/>
            </a:pPr>
            <a:r>
              <a:rPr lang="en-US" sz="2400" dirty="0" smtClean="0">
                <a:latin typeface="Book Antiqua" panose="02040602050305030304" pitchFamily="18" charset="0"/>
              </a:rPr>
              <a:t>Select one</a:t>
            </a:r>
          </a:p>
          <a:p>
            <a:pPr lvl="1">
              <a:buClr>
                <a:srgbClr val="006600"/>
              </a:buClr>
              <a:buFont typeface="Wingdings" panose="05000000000000000000" pitchFamily="2" charset="2"/>
              <a:buChar char="ü"/>
            </a:pPr>
            <a:r>
              <a:rPr lang="en-US" sz="2400" dirty="0" smtClean="0">
                <a:latin typeface="Book Antiqua" panose="02040602050305030304" pitchFamily="18" charset="0"/>
              </a:rPr>
              <a:t>Try it out</a:t>
            </a:r>
          </a:p>
          <a:p>
            <a:pPr lvl="1">
              <a:buClr>
                <a:srgbClr val="006600"/>
              </a:buClr>
              <a:buFont typeface="Wingdings" panose="05000000000000000000" pitchFamily="2" charset="2"/>
              <a:buChar char="ü"/>
            </a:pPr>
            <a:r>
              <a:rPr lang="en-US" sz="2400" dirty="0" smtClean="0">
                <a:latin typeface="Book Antiqua" panose="02040602050305030304" pitchFamily="18" charset="0"/>
              </a:rPr>
              <a:t>Re-evaluate</a:t>
            </a:r>
            <a:endParaRPr lang="en-US" sz="2400" dirty="0">
              <a:latin typeface="Book Antiqua" panose="02040602050305030304" pitchFamily="18" charset="0"/>
            </a:endParaRPr>
          </a:p>
        </p:txBody>
      </p:sp>
    </p:spTree>
    <p:extLst>
      <p:ext uri="{BB962C8B-B14F-4D97-AF65-F5344CB8AC3E}">
        <p14:creationId xmlns:p14="http://schemas.microsoft.com/office/powerpoint/2010/main" val="405019459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Assist to Find </a:t>
            </a:r>
            <a:r>
              <a:rPr lang="en-US" sz="3600" dirty="0">
                <a:solidFill>
                  <a:srgbClr val="0070C0"/>
                </a:solidFill>
                <a:effectLst/>
                <a:latin typeface="Book Antiqua" panose="02040602050305030304" pitchFamily="18" charset="0"/>
              </a:rPr>
              <a:t>S</a:t>
            </a:r>
            <a:r>
              <a:rPr lang="en-US" sz="3600" dirty="0" smtClean="0">
                <a:solidFill>
                  <a:srgbClr val="0070C0"/>
                </a:solidFill>
                <a:effectLst/>
                <a:latin typeface="Book Antiqua" panose="02040602050305030304" pitchFamily="18" charset="0"/>
              </a:rPr>
              <a:t>olutions</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3041900" y="1392935"/>
            <a:ext cx="8749047" cy="4885021"/>
          </a:xfrm>
        </p:spPr>
        <p:txBody>
          <a:bodyPr>
            <a:normAutofit/>
          </a:bodyPr>
          <a:lstStyle/>
          <a:p>
            <a:pPr>
              <a:spcBef>
                <a:spcPts val="600"/>
              </a:spcBef>
              <a:buClr>
                <a:srgbClr val="0070C0"/>
              </a:buClr>
              <a:buFont typeface="Wingdings" panose="05000000000000000000" pitchFamily="2" charset="2"/>
              <a:buChar char="v"/>
            </a:pPr>
            <a:r>
              <a:rPr lang="en-US" sz="2400" b="1" dirty="0">
                <a:solidFill>
                  <a:srgbClr val="006600"/>
                </a:solidFill>
                <a:latin typeface="Book Antiqua" panose="02040602050305030304" pitchFamily="18" charset="0"/>
              </a:rPr>
              <a:t>Check </a:t>
            </a:r>
            <a:r>
              <a:rPr lang="en-US" sz="2400" b="1" dirty="0" smtClean="0">
                <a:solidFill>
                  <a:srgbClr val="006600"/>
                </a:solidFill>
                <a:latin typeface="Book Antiqua" panose="02040602050305030304" pitchFamily="18" charset="0"/>
              </a:rPr>
              <a:t>your understanding</a:t>
            </a:r>
            <a:endParaRPr lang="en-US" sz="2400" b="1" dirty="0">
              <a:solidFill>
                <a:srgbClr val="006600"/>
              </a:solidFill>
              <a:latin typeface="Book Antiqua" panose="02040602050305030304" pitchFamily="18" charset="0"/>
            </a:endParaRPr>
          </a:p>
          <a:p>
            <a:pPr lvl="1">
              <a:spcBef>
                <a:spcPts val="600"/>
              </a:spcBef>
              <a:buClr>
                <a:srgbClr val="006600"/>
              </a:buClr>
              <a:buFont typeface="Wingdings" panose="05000000000000000000" pitchFamily="2" charset="2"/>
              <a:buChar char="ü"/>
            </a:pPr>
            <a:r>
              <a:rPr lang="en-US" sz="2400" i="1" dirty="0">
                <a:latin typeface="Book Antiqua" panose="02040602050305030304" pitchFamily="18" charset="0"/>
              </a:rPr>
              <a:t>If I understand you right, you’re saying…is that right?</a:t>
            </a:r>
          </a:p>
          <a:p>
            <a:pPr lvl="1">
              <a:spcBef>
                <a:spcPts val="600"/>
              </a:spcBef>
              <a:buClr>
                <a:srgbClr val="006600"/>
              </a:buClr>
              <a:buFont typeface="Wingdings" panose="05000000000000000000" pitchFamily="2" charset="2"/>
              <a:buChar char="ü"/>
            </a:pPr>
            <a:r>
              <a:rPr lang="en-US" sz="2400" i="1" dirty="0">
                <a:latin typeface="Book Antiqua" panose="02040602050305030304" pitchFamily="18" charset="0"/>
              </a:rPr>
              <a:t>I’m not sure I follow you; are you saying</a:t>
            </a:r>
            <a:r>
              <a:rPr lang="en-US" sz="2400" i="1" dirty="0" smtClean="0">
                <a:latin typeface="Book Antiqua" panose="02040602050305030304" pitchFamily="18" charset="0"/>
              </a:rPr>
              <a:t>...?</a:t>
            </a:r>
          </a:p>
          <a:p>
            <a:pPr>
              <a:spcBef>
                <a:spcPts val="600"/>
              </a:spcBef>
              <a:buClr>
                <a:srgbClr val="0070C0"/>
              </a:buClr>
              <a:buFont typeface="Wingdings" panose="05000000000000000000" pitchFamily="2" charset="2"/>
              <a:buChar char="v"/>
            </a:pPr>
            <a:endParaRPr lang="en-US" sz="2400" b="1" dirty="0" smtClean="0">
              <a:solidFill>
                <a:srgbClr val="0070C0"/>
              </a:solidFill>
              <a:latin typeface="Book Antiqua" panose="02040602050305030304" pitchFamily="18" charset="0"/>
            </a:endParaRPr>
          </a:p>
          <a:p>
            <a:pPr>
              <a:spcBef>
                <a:spcPts val="600"/>
              </a:spcBef>
              <a:buClr>
                <a:srgbClr val="0070C0"/>
              </a:buClr>
              <a:buFont typeface="Wingdings" panose="05000000000000000000" pitchFamily="2" charset="2"/>
              <a:buChar char="v"/>
            </a:pPr>
            <a:r>
              <a:rPr lang="en-US" sz="2400" b="1" dirty="0" smtClean="0">
                <a:solidFill>
                  <a:srgbClr val="0070C0"/>
                </a:solidFill>
                <a:latin typeface="Book Antiqua" panose="02040602050305030304" pitchFamily="18" charset="0"/>
              </a:rPr>
              <a:t>Check their understanding</a:t>
            </a:r>
          </a:p>
          <a:p>
            <a:pPr lvl="1">
              <a:spcBef>
                <a:spcPts val="600"/>
              </a:spcBef>
              <a:buClr>
                <a:srgbClr val="006600"/>
              </a:buClr>
              <a:buFont typeface="Wingdings" panose="05000000000000000000" pitchFamily="2" charset="2"/>
              <a:buChar char="ü"/>
            </a:pPr>
            <a:r>
              <a:rPr lang="en-US" sz="2400" i="1" dirty="0" smtClean="0">
                <a:latin typeface="Book Antiqua" panose="02040602050305030304" pitchFamily="18" charset="0"/>
              </a:rPr>
              <a:t>Do you follow my point that she fell minutes AFTER we had a conversation about putting her call light on for help? </a:t>
            </a:r>
          </a:p>
          <a:p>
            <a:pPr lvl="1">
              <a:spcBef>
                <a:spcPts val="600"/>
              </a:spcBef>
              <a:buClr>
                <a:srgbClr val="006600"/>
              </a:buClr>
              <a:buFont typeface="Wingdings" panose="05000000000000000000" pitchFamily="2" charset="2"/>
              <a:buChar char="ü"/>
            </a:pPr>
            <a:r>
              <a:rPr lang="en-US" sz="2400" i="1" dirty="0" smtClean="0">
                <a:latin typeface="Book Antiqua" panose="02040602050305030304" pitchFamily="18" charset="0"/>
              </a:rPr>
              <a:t>I understand and share your frustration that new staff are often clumsy; I hope you understand how we are using a staff “buddy system” to address that issue. </a:t>
            </a:r>
          </a:p>
        </p:txBody>
      </p:sp>
    </p:spTree>
    <p:extLst>
      <p:ext uri="{BB962C8B-B14F-4D97-AF65-F5344CB8AC3E}">
        <p14:creationId xmlns:p14="http://schemas.microsoft.com/office/powerpoint/2010/main" val="1552475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Assist to Find Solutions</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a:buClr>
                <a:srgbClr val="0070C0"/>
              </a:buClr>
              <a:buFont typeface="Wingdings" panose="05000000000000000000" pitchFamily="2" charset="2"/>
              <a:buChar char="v"/>
            </a:pPr>
            <a:r>
              <a:rPr lang="en-US" sz="2400" b="1" dirty="0">
                <a:solidFill>
                  <a:srgbClr val="C00000"/>
                </a:solidFill>
                <a:latin typeface="Book Antiqua" panose="02040602050305030304" pitchFamily="18" charset="0"/>
              </a:rPr>
              <a:t>Clarify expectations</a:t>
            </a:r>
          </a:p>
          <a:p>
            <a:pPr lvl="1">
              <a:buClr>
                <a:srgbClr val="006600"/>
              </a:buClr>
              <a:buFont typeface="Wingdings" panose="05000000000000000000" pitchFamily="2" charset="2"/>
              <a:buChar char="ü"/>
            </a:pPr>
            <a:r>
              <a:rPr lang="en-US" sz="2400" dirty="0">
                <a:latin typeface="Book Antiqua" panose="02040602050305030304" pitchFamily="18" charset="0"/>
              </a:rPr>
              <a:t>What does the family want/expect? From staff? For the person with dementia?</a:t>
            </a:r>
          </a:p>
          <a:p>
            <a:pPr lvl="1">
              <a:buClr>
                <a:srgbClr val="006600"/>
              </a:buClr>
              <a:buFont typeface="Wingdings" panose="05000000000000000000" pitchFamily="2" charset="2"/>
              <a:buChar char="ü"/>
            </a:pPr>
            <a:r>
              <a:rPr lang="en-US" sz="2400" dirty="0">
                <a:latin typeface="Book Antiqua" panose="02040602050305030304" pitchFamily="18" charset="0"/>
              </a:rPr>
              <a:t>Are their expectations realistic? Reasonable?</a:t>
            </a:r>
          </a:p>
          <a:p>
            <a:pPr marL="914400" lvl="1" indent="-457200">
              <a:buClr>
                <a:srgbClr val="0070C0"/>
              </a:buClr>
              <a:buFont typeface="Wingdings" panose="05000000000000000000" pitchFamily="2" charset="2"/>
              <a:buChar char="v"/>
            </a:pPr>
            <a:endParaRPr lang="en-US" sz="2400" dirty="0" smtClean="0">
              <a:latin typeface="Book Antiqua" panose="02040602050305030304" pitchFamily="18" charset="0"/>
            </a:endParaRPr>
          </a:p>
          <a:p>
            <a:pPr>
              <a:buClr>
                <a:srgbClr val="0070C0"/>
              </a:buClr>
              <a:buFont typeface="Wingdings" panose="05000000000000000000" pitchFamily="2" charset="2"/>
              <a:buChar char="v"/>
            </a:pPr>
            <a:r>
              <a:rPr lang="en-US" altLang="en-US" sz="2400" b="1" dirty="0" smtClean="0">
                <a:solidFill>
                  <a:srgbClr val="7030A0"/>
                </a:solidFill>
                <a:latin typeface="Book Antiqua" panose="02040602050305030304" pitchFamily="18" charset="0"/>
              </a:rPr>
              <a:t>Offer information about disease or services</a:t>
            </a:r>
            <a:endParaRPr lang="en-US" altLang="en-US" sz="2400" b="1" dirty="0" smtClean="0">
              <a:solidFill>
                <a:srgbClr val="7030A0"/>
              </a:solidFill>
              <a:latin typeface="Book Antiqua" panose="02040602050305030304" pitchFamily="18" charset="0"/>
              <a:sym typeface="Wingdings" panose="05000000000000000000" pitchFamily="2" charset="2"/>
            </a:endParaRPr>
          </a:p>
          <a:p>
            <a:pPr lvl="1">
              <a:buClr>
                <a:srgbClr val="006600"/>
              </a:buClr>
              <a:buFont typeface="Wingdings" panose="05000000000000000000" pitchFamily="2" charset="2"/>
              <a:buChar char="ü"/>
            </a:pPr>
            <a:r>
              <a:rPr lang="en-US" altLang="en-US" sz="2400" dirty="0" smtClean="0">
                <a:latin typeface="Book Antiqua" panose="02040602050305030304" pitchFamily="18" charset="0"/>
              </a:rPr>
              <a:t>Improve </a:t>
            </a:r>
            <a:r>
              <a:rPr lang="en-US" altLang="en-US" sz="2400" dirty="0">
                <a:latin typeface="Book Antiqua" panose="02040602050305030304" pitchFamily="18" charset="0"/>
              </a:rPr>
              <a:t>coping </a:t>
            </a:r>
            <a:r>
              <a:rPr lang="en-US" altLang="en-US" sz="2400" dirty="0" smtClean="0">
                <a:latin typeface="Book Antiqua" panose="02040602050305030304" pitchFamily="18" charset="0"/>
              </a:rPr>
              <a:t>through education</a:t>
            </a:r>
          </a:p>
          <a:p>
            <a:pPr lvl="1">
              <a:buClr>
                <a:srgbClr val="006600"/>
              </a:buClr>
              <a:buFont typeface="Wingdings" panose="05000000000000000000" pitchFamily="2" charset="2"/>
              <a:buChar char="ü"/>
            </a:pPr>
            <a:r>
              <a:rPr lang="en-US" altLang="en-US" sz="2400" dirty="0" smtClean="0">
                <a:latin typeface="Book Antiqua" panose="02040602050305030304" pitchFamily="18" charset="0"/>
              </a:rPr>
              <a:t>Brochures, other family, community resources</a:t>
            </a:r>
          </a:p>
          <a:p>
            <a:pPr lvl="1">
              <a:buClr>
                <a:srgbClr val="006600"/>
              </a:buClr>
              <a:buFont typeface="Wingdings" panose="05000000000000000000" pitchFamily="2" charset="2"/>
              <a:buChar char="ü"/>
            </a:pPr>
            <a:r>
              <a:rPr lang="en-US" altLang="en-US" sz="2400" dirty="0" smtClean="0">
                <a:latin typeface="Book Antiqua" panose="02040602050305030304" pitchFamily="18" charset="0"/>
              </a:rPr>
              <a:t>Companion training series, </a:t>
            </a:r>
            <a:r>
              <a:rPr lang="en-US" altLang="en-US" sz="2400" i="1" dirty="0" smtClean="0">
                <a:latin typeface="Book Antiqua" panose="02040602050305030304" pitchFamily="18" charset="0"/>
              </a:rPr>
              <a:t>Family Involvement in Care, </a:t>
            </a:r>
            <a:r>
              <a:rPr lang="en-US" altLang="en-US" sz="2400" dirty="0" smtClean="0">
                <a:latin typeface="Book Antiqua" panose="02040602050305030304" pitchFamily="18" charset="0"/>
              </a:rPr>
              <a:t>for family!</a:t>
            </a:r>
          </a:p>
          <a:p>
            <a:pPr lvl="1"/>
            <a:endParaRPr lang="en-US" altLang="en-US" dirty="0"/>
          </a:p>
        </p:txBody>
      </p:sp>
    </p:spTree>
    <p:extLst>
      <p:ext uri="{BB962C8B-B14F-4D97-AF65-F5344CB8AC3E}">
        <p14:creationId xmlns:p14="http://schemas.microsoft.com/office/powerpoint/2010/main" val="2093401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a:ln/>
        </p:spPr>
        <p:txBody>
          <a:bodyPr>
            <a:normAutofit/>
          </a:bodyPr>
          <a:lstStyle/>
          <a:p>
            <a:r>
              <a:rPr lang="en-US" altLang="en-US" sz="3600" dirty="0">
                <a:solidFill>
                  <a:srgbClr val="0070C0"/>
                </a:solidFill>
                <a:effectLst/>
                <a:latin typeface="Book Antiqua" panose="02040602050305030304" pitchFamily="18" charset="0"/>
              </a:rPr>
              <a:t>Assist to find solutions</a:t>
            </a:r>
          </a:p>
        </p:txBody>
      </p:sp>
      <p:sp>
        <p:nvSpPr>
          <p:cNvPr id="43011" name="Rectangle 3"/>
          <p:cNvSpPr>
            <a:spLocks noGrp="1" noChangeArrowheads="1"/>
          </p:cNvSpPr>
          <p:nvPr>
            <p:ph idx="1"/>
          </p:nvPr>
        </p:nvSpPr>
        <p:spPr>
          <a:xfrm>
            <a:off x="3354721" y="1441061"/>
            <a:ext cx="8144267" cy="4885021"/>
          </a:xfrm>
          <a:noFill/>
          <a:ln/>
        </p:spPr>
        <p:txBody>
          <a:bodyPr>
            <a:normAutofit/>
          </a:bodyPr>
          <a:lstStyle/>
          <a:p>
            <a:pPr marL="0" indent="0">
              <a:buNone/>
            </a:pPr>
            <a:r>
              <a:rPr lang="en-US" altLang="en-US" sz="2400" b="1" dirty="0" smtClean="0">
                <a:solidFill>
                  <a:srgbClr val="C00000"/>
                </a:solidFill>
                <a:latin typeface="Book Antiqua" panose="02040602050305030304" pitchFamily="18" charset="0"/>
              </a:rPr>
              <a:t>Match level of involvement to family needs</a:t>
            </a:r>
          </a:p>
          <a:p>
            <a:pPr>
              <a:buClr>
                <a:srgbClr val="0070C0"/>
              </a:buClr>
              <a:buFont typeface="Wingdings" panose="05000000000000000000" pitchFamily="2" charset="2"/>
              <a:buChar char="v"/>
            </a:pPr>
            <a:r>
              <a:rPr lang="en-US" altLang="en-US" sz="2400" u="sng" dirty="0" smtClean="0">
                <a:latin typeface="Book Antiqua" panose="02040602050305030304" pitchFamily="18" charset="0"/>
              </a:rPr>
              <a:t>More involved</a:t>
            </a:r>
            <a:r>
              <a:rPr lang="en-US" altLang="en-US" sz="2400" dirty="0" smtClean="0">
                <a:latin typeface="Book Antiqua" panose="02040602050305030304" pitchFamily="18" charset="0"/>
              </a:rPr>
              <a:t>: Explore options</a:t>
            </a:r>
            <a:endParaRPr lang="en-US" altLang="en-US" sz="2400" dirty="0">
              <a:latin typeface="Book Antiqua" panose="02040602050305030304" pitchFamily="18" charset="0"/>
            </a:endParaRPr>
          </a:p>
          <a:p>
            <a:pPr lvl="1">
              <a:buClr>
                <a:srgbClr val="006600"/>
              </a:buClr>
              <a:buFont typeface="Wingdings" panose="05000000000000000000" pitchFamily="2" charset="2"/>
              <a:buChar char="ü"/>
            </a:pPr>
            <a:r>
              <a:rPr lang="en-US" altLang="en-US" sz="2200" dirty="0" smtClean="0">
                <a:latin typeface="Book Antiqua" panose="02040602050305030304" pitchFamily="18" charset="0"/>
              </a:rPr>
              <a:t>Care of their loved one</a:t>
            </a:r>
          </a:p>
          <a:p>
            <a:pPr lvl="1">
              <a:buClr>
                <a:srgbClr val="006600"/>
              </a:buClr>
              <a:buFont typeface="Wingdings" panose="05000000000000000000" pitchFamily="2" charset="2"/>
              <a:buChar char="ü"/>
            </a:pPr>
            <a:r>
              <a:rPr lang="en-US" altLang="en-US" sz="2200" dirty="0" smtClean="0">
                <a:latin typeface="Book Antiqua" panose="02040602050305030304" pitchFamily="18" charset="0"/>
              </a:rPr>
              <a:t>Community or service events, support groups </a:t>
            </a:r>
            <a:endParaRPr lang="en-US" altLang="en-US" sz="2200" dirty="0">
              <a:latin typeface="Book Antiqua" panose="02040602050305030304" pitchFamily="18" charset="0"/>
            </a:endParaRPr>
          </a:p>
          <a:p>
            <a:pPr>
              <a:buClr>
                <a:srgbClr val="0070C0"/>
              </a:buClr>
              <a:buFont typeface="Wingdings" panose="05000000000000000000" pitchFamily="2" charset="2"/>
              <a:buChar char="v"/>
            </a:pPr>
            <a:endParaRPr lang="en-US" altLang="en-US" sz="2200" dirty="0" smtClean="0">
              <a:latin typeface="Book Antiqua" panose="02040602050305030304" pitchFamily="18" charset="0"/>
            </a:endParaRPr>
          </a:p>
          <a:p>
            <a:pPr>
              <a:buClr>
                <a:srgbClr val="0070C0"/>
              </a:buClr>
              <a:buFont typeface="Wingdings" panose="05000000000000000000" pitchFamily="2" charset="2"/>
              <a:buChar char="v"/>
            </a:pPr>
            <a:r>
              <a:rPr lang="en-US" altLang="en-US" sz="2400" u="sng" dirty="0" smtClean="0">
                <a:latin typeface="Book Antiqua" panose="02040602050305030304" pitchFamily="18" charset="0"/>
              </a:rPr>
              <a:t>Less involved</a:t>
            </a:r>
            <a:r>
              <a:rPr lang="en-US" altLang="en-US" sz="2400" dirty="0" smtClean="0">
                <a:latin typeface="Book Antiqua" panose="02040602050305030304" pitchFamily="18" charset="0"/>
              </a:rPr>
              <a:t>: Encourage self-care </a:t>
            </a:r>
            <a:endParaRPr lang="en-US" altLang="en-US" sz="2400" dirty="0">
              <a:latin typeface="Book Antiqua" panose="02040602050305030304" pitchFamily="18" charset="0"/>
              <a:sym typeface="Wingdings" panose="05000000000000000000" pitchFamily="2" charset="2"/>
            </a:endParaRPr>
          </a:p>
          <a:p>
            <a:pPr lvl="1">
              <a:buClr>
                <a:srgbClr val="006600"/>
              </a:buClr>
              <a:buFont typeface="Wingdings" panose="05000000000000000000" pitchFamily="2" charset="2"/>
              <a:buChar char="ü"/>
            </a:pPr>
            <a:r>
              <a:rPr lang="en-US" altLang="en-US" sz="2200" dirty="0" smtClean="0">
                <a:latin typeface="Book Antiqua" panose="02040602050305030304" pitchFamily="18" charset="0"/>
              </a:rPr>
              <a:t>Community, </a:t>
            </a:r>
            <a:r>
              <a:rPr lang="en-US" altLang="en-US" sz="2200" dirty="0">
                <a:latin typeface="Book Antiqua" panose="02040602050305030304" pitchFamily="18" charset="0"/>
              </a:rPr>
              <a:t>social activity</a:t>
            </a:r>
          </a:p>
          <a:p>
            <a:pPr lvl="1">
              <a:buClr>
                <a:srgbClr val="006600"/>
              </a:buClr>
              <a:buFont typeface="Wingdings" panose="05000000000000000000" pitchFamily="2" charset="2"/>
              <a:buChar char="ü"/>
            </a:pPr>
            <a:r>
              <a:rPr lang="en-US" altLang="en-US" sz="2200" dirty="0">
                <a:latin typeface="Book Antiqua" panose="02040602050305030304" pitchFamily="18" charset="0"/>
              </a:rPr>
              <a:t>Leisure, relaxation, respite</a:t>
            </a:r>
            <a:endParaRPr lang="en-US" altLang="en-US" sz="2200" i="1" dirty="0">
              <a:latin typeface="Book Antiqua" panose="02040602050305030304" pitchFamily="18" charset="0"/>
            </a:endParaRPr>
          </a:p>
        </p:txBody>
      </p:sp>
    </p:spTree>
    <p:extLst>
      <p:ext uri="{BB962C8B-B14F-4D97-AF65-F5344CB8AC3E}">
        <p14:creationId xmlns:p14="http://schemas.microsoft.com/office/powerpoint/2010/main" val="287162975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Breakout Moment</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marL="609585" lvl="1" indent="0">
              <a:buClr>
                <a:srgbClr val="006600"/>
              </a:buClr>
              <a:buNone/>
            </a:pPr>
            <a:endParaRPr lang="en-US" sz="2800" dirty="0" smtClean="0">
              <a:latin typeface="Book Antiqua" panose="02040602050305030304" pitchFamily="18" charset="0"/>
            </a:endParaRPr>
          </a:p>
          <a:p>
            <a:pPr marL="609585" lvl="1" indent="0">
              <a:buClr>
                <a:srgbClr val="006600"/>
              </a:buClr>
              <a:buNone/>
            </a:pPr>
            <a:r>
              <a:rPr lang="en-US" sz="2600" dirty="0" smtClean="0">
                <a:latin typeface="Book Antiqua" panose="02040602050305030304" pitchFamily="18" charset="0"/>
              </a:rPr>
              <a:t>Susan visits her mom one evening after work and finds her in bed sleeping. Susan is upset because she has addressed her concern with mom going to sleep too early in service plan meetings. </a:t>
            </a:r>
          </a:p>
          <a:p>
            <a:pPr marL="609585" lvl="1" indent="0">
              <a:buClr>
                <a:srgbClr val="006600"/>
              </a:buClr>
              <a:buNone/>
            </a:pPr>
            <a:endParaRPr lang="en-US" sz="2600" dirty="0" smtClean="0">
              <a:latin typeface="Book Antiqua" panose="02040602050305030304" pitchFamily="18" charset="0"/>
            </a:endParaRPr>
          </a:p>
          <a:p>
            <a:pPr marL="609585" lvl="1" indent="0">
              <a:buClr>
                <a:srgbClr val="006600"/>
              </a:buClr>
              <a:buNone/>
            </a:pPr>
            <a:r>
              <a:rPr lang="en-US" sz="2600" dirty="0" smtClean="0">
                <a:latin typeface="Book Antiqua" panose="02040602050305030304" pitchFamily="18" charset="0"/>
              </a:rPr>
              <a:t>As a provider, </a:t>
            </a:r>
            <a:r>
              <a:rPr lang="en-US" sz="2600" dirty="0">
                <a:latin typeface="Book Antiqua" panose="02040602050305030304" pitchFamily="18" charset="0"/>
              </a:rPr>
              <a:t>h</a:t>
            </a:r>
            <a:r>
              <a:rPr lang="en-US" sz="2600" dirty="0" smtClean="0">
                <a:latin typeface="Book Antiqua" panose="02040602050305030304" pitchFamily="18" charset="0"/>
              </a:rPr>
              <a:t>ow would you address the situation?</a:t>
            </a:r>
            <a:endParaRPr lang="en-US" sz="2600" dirty="0">
              <a:latin typeface="Book Antiqua" panose="02040602050305030304" pitchFamily="18" charset="0"/>
            </a:endParaRPr>
          </a:p>
        </p:txBody>
      </p:sp>
    </p:spTree>
    <p:extLst>
      <p:ext uri="{BB962C8B-B14F-4D97-AF65-F5344CB8AC3E}">
        <p14:creationId xmlns:p14="http://schemas.microsoft.com/office/powerpoint/2010/main" val="15216552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Summary</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3041900" y="1392935"/>
            <a:ext cx="8917489" cy="4885021"/>
          </a:xfrm>
        </p:spPr>
        <p:txBody>
          <a:bodyPr>
            <a:normAutofit/>
          </a:bodyPr>
          <a:lstStyle/>
          <a:p>
            <a:pPr>
              <a:buClr>
                <a:srgbClr val="0070C0"/>
              </a:buClr>
              <a:buFont typeface="Wingdings" panose="05000000000000000000" pitchFamily="2" charset="2"/>
              <a:buChar char="v"/>
            </a:pPr>
            <a:r>
              <a:rPr lang="en-US" sz="2400" dirty="0" smtClean="0">
                <a:latin typeface="Book Antiqua" panose="02040602050305030304" pitchFamily="18" charset="0"/>
              </a:rPr>
              <a:t>Listening to strong emotions without reacting is challenging</a:t>
            </a:r>
          </a:p>
          <a:p>
            <a:pPr>
              <a:buClr>
                <a:srgbClr val="0070C0"/>
              </a:buClr>
              <a:buFont typeface="Wingdings" panose="05000000000000000000" pitchFamily="2" charset="2"/>
              <a:buChar char="v"/>
            </a:pPr>
            <a:r>
              <a:rPr lang="en-US" sz="2400" dirty="0">
                <a:latin typeface="Book Antiqua" panose="02040602050305030304" pitchFamily="18" charset="0"/>
              </a:rPr>
              <a:t>Your response often determines what happens next</a:t>
            </a:r>
          </a:p>
          <a:p>
            <a:pPr lvl="1">
              <a:buClr>
                <a:srgbClr val="006600"/>
              </a:buClr>
              <a:buFont typeface="Wingdings" panose="05000000000000000000" pitchFamily="2" charset="2"/>
              <a:buChar char="ü"/>
            </a:pPr>
            <a:r>
              <a:rPr lang="en-US" sz="2400" dirty="0">
                <a:latin typeface="Book Antiqua" panose="02040602050305030304" pitchFamily="18" charset="0"/>
              </a:rPr>
              <a:t>Be aware of your nonverbals</a:t>
            </a:r>
          </a:p>
          <a:p>
            <a:pPr lvl="1">
              <a:buClr>
                <a:srgbClr val="006600"/>
              </a:buClr>
              <a:buFont typeface="Wingdings" panose="05000000000000000000" pitchFamily="2" charset="2"/>
              <a:buChar char="ü"/>
            </a:pPr>
            <a:r>
              <a:rPr lang="en-US" sz="2400" dirty="0" smtClean="0">
                <a:latin typeface="Book Antiqua" panose="02040602050305030304" pitchFamily="18" charset="0"/>
              </a:rPr>
              <a:t>Reframe negative </a:t>
            </a:r>
            <a:r>
              <a:rPr lang="en-US" sz="2400" smtClean="0">
                <a:latin typeface="Book Antiqua" panose="02040602050305030304" pitchFamily="18" charset="0"/>
              </a:rPr>
              <a:t>thoughts and </a:t>
            </a:r>
            <a:r>
              <a:rPr lang="en-US" sz="2400" dirty="0" smtClean="0">
                <a:latin typeface="Book Antiqua" panose="02040602050305030304" pitchFamily="18" charset="0"/>
              </a:rPr>
              <a:t>self-talk</a:t>
            </a:r>
          </a:p>
          <a:p>
            <a:pPr lvl="1">
              <a:buClr>
                <a:srgbClr val="006600"/>
              </a:buClr>
              <a:buFont typeface="Wingdings" panose="05000000000000000000" pitchFamily="2" charset="2"/>
              <a:buChar char="ü"/>
            </a:pPr>
            <a:r>
              <a:rPr lang="en-US" sz="2400" dirty="0" smtClean="0">
                <a:latin typeface="Book Antiqua" panose="02040602050305030304" pitchFamily="18" charset="0"/>
              </a:rPr>
              <a:t>Listen </a:t>
            </a:r>
            <a:r>
              <a:rPr lang="en-US" sz="2400" dirty="0">
                <a:latin typeface="Book Antiqua" panose="02040602050305030304" pitchFamily="18" charset="0"/>
              </a:rPr>
              <a:t>to understand</a:t>
            </a:r>
          </a:p>
          <a:p>
            <a:pPr lvl="1">
              <a:buClr>
                <a:srgbClr val="006600"/>
              </a:buClr>
              <a:buFont typeface="Wingdings" panose="05000000000000000000" pitchFamily="2" charset="2"/>
              <a:buChar char="ü"/>
            </a:pPr>
            <a:r>
              <a:rPr lang="en-US" sz="2400" dirty="0" smtClean="0">
                <a:latin typeface="Book Antiqua" panose="02040602050305030304" pitchFamily="18" charset="0"/>
              </a:rPr>
              <a:t>Use “I” statements</a:t>
            </a:r>
            <a:endParaRPr lang="en-US" sz="2400" dirty="0">
              <a:latin typeface="Book Antiqua" panose="02040602050305030304" pitchFamily="18" charset="0"/>
            </a:endParaRPr>
          </a:p>
          <a:p>
            <a:pPr lvl="1">
              <a:buClr>
                <a:srgbClr val="006600"/>
              </a:buClr>
              <a:buFont typeface="Wingdings" panose="05000000000000000000" pitchFamily="2" charset="2"/>
              <a:buChar char="ü"/>
            </a:pPr>
            <a:r>
              <a:rPr lang="en-US" sz="2400" dirty="0" smtClean="0">
                <a:latin typeface="Book Antiqua" panose="02040602050305030304" pitchFamily="18" charset="0"/>
              </a:rPr>
              <a:t>Assist families  </a:t>
            </a:r>
            <a:r>
              <a:rPr lang="en-US" sz="2400" dirty="0">
                <a:latin typeface="Book Antiqua" panose="02040602050305030304" pitchFamily="18" charset="0"/>
              </a:rPr>
              <a:t>to find solutions</a:t>
            </a:r>
          </a:p>
          <a:p>
            <a:pPr lvl="1">
              <a:buClr>
                <a:srgbClr val="006600"/>
              </a:buClr>
              <a:buFont typeface="Wingdings" panose="05000000000000000000" pitchFamily="2" charset="2"/>
              <a:buChar char="ü"/>
            </a:pPr>
            <a:r>
              <a:rPr lang="en-US" sz="2400" dirty="0">
                <a:latin typeface="Book Antiqua" panose="02040602050305030304" pitchFamily="18" charset="0"/>
              </a:rPr>
              <a:t>Know when to take a break or defer to someone </a:t>
            </a:r>
            <a:r>
              <a:rPr lang="en-US" sz="2400" dirty="0" smtClean="0">
                <a:latin typeface="Book Antiqua" panose="02040602050305030304" pitchFamily="18" charset="0"/>
              </a:rPr>
              <a:t>else</a:t>
            </a:r>
          </a:p>
          <a:p>
            <a:pPr>
              <a:buClr>
                <a:srgbClr val="0070C0"/>
              </a:buClr>
              <a:buFont typeface="Wingdings" panose="05000000000000000000" pitchFamily="2" charset="2"/>
              <a:buChar char="v"/>
            </a:pPr>
            <a:r>
              <a:rPr lang="en-US" sz="2400" dirty="0" smtClean="0">
                <a:latin typeface="Book Antiqua" panose="02040602050305030304" pitchFamily="18" charset="0"/>
              </a:rPr>
              <a:t>Communication skills require practice and repetition</a:t>
            </a:r>
          </a:p>
        </p:txBody>
      </p:sp>
    </p:spTree>
    <p:extLst>
      <p:ext uri="{BB962C8B-B14F-4D97-AF65-F5344CB8AC3E}">
        <p14:creationId xmlns:p14="http://schemas.microsoft.com/office/powerpoint/2010/main" val="12127708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Coming up next</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598620" y="1672335"/>
            <a:ext cx="10994760" cy="2874265"/>
          </a:xfrm>
        </p:spPr>
        <p:txBody>
          <a:bodyPr>
            <a:normAutofit/>
          </a:bodyPr>
          <a:lstStyle/>
          <a:p>
            <a:pPr marL="0" indent="0">
              <a:buNone/>
            </a:pPr>
            <a:r>
              <a:rPr lang="en-US" sz="2400" b="1" i="1" dirty="0" smtClean="0">
                <a:solidFill>
                  <a:srgbClr val="006600"/>
                </a:solidFill>
                <a:latin typeface="Book Antiqua" panose="02040602050305030304" pitchFamily="18" charset="0"/>
              </a:rPr>
              <a:t>Family-Staff Partnerships: First Steps </a:t>
            </a:r>
          </a:p>
          <a:p>
            <a:pPr>
              <a:buClr>
                <a:srgbClr val="0070C0"/>
              </a:buClr>
              <a:buFont typeface="Wingdings" panose="05000000000000000000" pitchFamily="2" charset="2"/>
              <a:buChar char="v"/>
            </a:pPr>
            <a:r>
              <a:rPr lang="en-US" sz="2400" dirty="0" smtClean="0">
                <a:latin typeface="Book Antiqua" panose="02040602050305030304" pitchFamily="18" charset="0"/>
              </a:rPr>
              <a:t>Developing a partnership relationship with family caregivers</a:t>
            </a:r>
          </a:p>
          <a:p>
            <a:pPr lvl="1">
              <a:buClr>
                <a:srgbClr val="006600"/>
              </a:buClr>
              <a:buFont typeface="Wingdings" panose="05000000000000000000" pitchFamily="2" charset="2"/>
              <a:buChar char="ü"/>
            </a:pPr>
            <a:r>
              <a:rPr lang="en-US" sz="2400" dirty="0" smtClean="0">
                <a:latin typeface="Book Antiqua" panose="02040602050305030304" pitchFamily="18" charset="0"/>
              </a:rPr>
              <a:t>What that means</a:t>
            </a:r>
          </a:p>
          <a:p>
            <a:pPr lvl="1">
              <a:buClr>
                <a:srgbClr val="006600"/>
              </a:buClr>
              <a:buFont typeface="Wingdings" panose="05000000000000000000" pitchFamily="2" charset="2"/>
              <a:buChar char="ü"/>
            </a:pPr>
            <a:r>
              <a:rPr lang="en-US" sz="2400" dirty="0" smtClean="0">
                <a:latin typeface="Book Antiqua" panose="02040602050305030304" pitchFamily="18" charset="0"/>
              </a:rPr>
              <a:t>What the benefits are to everyone involved</a:t>
            </a:r>
          </a:p>
        </p:txBody>
      </p:sp>
    </p:spTree>
    <p:extLst>
      <p:ext uri="{BB962C8B-B14F-4D97-AF65-F5344CB8AC3E}">
        <p14:creationId xmlns:p14="http://schemas.microsoft.com/office/powerpoint/2010/main" val="1028871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Training Goals</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marL="0" indent="0">
              <a:buNone/>
            </a:pPr>
            <a:r>
              <a:rPr lang="en-US" sz="2400" b="1" dirty="0">
                <a:solidFill>
                  <a:srgbClr val="0070C0"/>
                </a:solidFill>
                <a:latin typeface="Book Antiqua" panose="02040602050305030304" pitchFamily="18" charset="0"/>
              </a:rPr>
              <a:t>Goals for our series</a:t>
            </a:r>
            <a:endParaRPr lang="en-US" sz="2400" b="1" dirty="0">
              <a:solidFill>
                <a:srgbClr val="0070C0"/>
              </a:solidFill>
              <a:latin typeface="Book Antiqua" panose="02040602050305030304" pitchFamily="18" charset="0"/>
              <a:sym typeface="Wingdings" panose="05000000000000000000" pitchFamily="2" charset="2"/>
            </a:endParaRPr>
          </a:p>
          <a:p>
            <a:pPr lvl="1">
              <a:buClr>
                <a:srgbClr val="0070C0"/>
              </a:buClr>
              <a:buFont typeface="Wingdings" panose="05000000000000000000" pitchFamily="2" charset="2"/>
              <a:buChar char="v"/>
            </a:pPr>
            <a:r>
              <a:rPr lang="en-US" sz="2400" dirty="0">
                <a:latin typeface="Book Antiqua" panose="02040602050305030304" pitchFamily="18" charset="0"/>
                <a:sym typeface="Wingdings" panose="05000000000000000000" pitchFamily="2" charset="2"/>
              </a:rPr>
              <a:t>E</a:t>
            </a:r>
            <a:r>
              <a:rPr lang="en-US" sz="2400" dirty="0">
                <a:latin typeface="Book Antiqua" panose="02040602050305030304" pitchFamily="18" charset="0"/>
              </a:rPr>
              <a:t>nhance family involvement in the daily care of their loved ones</a:t>
            </a:r>
          </a:p>
          <a:p>
            <a:pPr lvl="1">
              <a:buClr>
                <a:srgbClr val="0070C0"/>
              </a:buClr>
              <a:buFont typeface="Wingdings" panose="05000000000000000000" pitchFamily="2" charset="2"/>
              <a:buChar char="v"/>
            </a:pPr>
            <a:r>
              <a:rPr lang="en-US" sz="2400" dirty="0">
                <a:latin typeface="Book Antiqua" panose="02040602050305030304" pitchFamily="18" charset="0"/>
              </a:rPr>
              <a:t>Promote person-centered care</a:t>
            </a:r>
          </a:p>
          <a:p>
            <a:pPr marL="609585" lvl="1" indent="0">
              <a:buNone/>
            </a:pPr>
            <a:endParaRPr lang="en-US" sz="2400" dirty="0">
              <a:latin typeface="Book Antiqua" panose="02040602050305030304" pitchFamily="18" charset="0"/>
            </a:endParaRPr>
          </a:p>
          <a:p>
            <a:pPr marL="0" indent="0">
              <a:buNone/>
            </a:pPr>
            <a:r>
              <a:rPr lang="en-US" sz="2400" b="1" dirty="0">
                <a:solidFill>
                  <a:srgbClr val="0070C0"/>
                </a:solidFill>
                <a:latin typeface="Book Antiqua" panose="02040602050305030304" pitchFamily="18" charset="0"/>
              </a:rPr>
              <a:t>Goals for today </a:t>
            </a:r>
            <a:endParaRPr lang="en-US" sz="2400" b="1" dirty="0">
              <a:solidFill>
                <a:srgbClr val="0070C0"/>
              </a:solidFill>
              <a:latin typeface="Book Antiqua" panose="02040602050305030304" pitchFamily="18" charset="0"/>
              <a:sym typeface="Wingdings" panose="05000000000000000000" pitchFamily="2" charset="2"/>
            </a:endParaRPr>
          </a:p>
          <a:p>
            <a:pPr lvl="1">
              <a:buClr>
                <a:srgbClr val="0070C0"/>
              </a:buClr>
              <a:buFont typeface="Wingdings" panose="05000000000000000000" pitchFamily="2" charset="2"/>
              <a:buChar char="v"/>
            </a:pPr>
            <a:r>
              <a:rPr lang="en-US" sz="2400" dirty="0">
                <a:latin typeface="Book Antiqua" panose="02040602050305030304" pitchFamily="18" charset="0"/>
              </a:rPr>
              <a:t>Discuss communication techniques and approaches</a:t>
            </a:r>
          </a:p>
          <a:p>
            <a:pPr lvl="1">
              <a:buClr>
                <a:srgbClr val="0070C0"/>
              </a:buClr>
              <a:buFont typeface="Wingdings" panose="05000000000000000000" pitchFamily="2" charset="2"/>
              <a:buChar char="v"/>
            </a:pPr>
            <a:r>
              <a:rPr lang="en-US" sz="2400" dirty="0">
                <a:latin typeface="Book Antiqua" panose="02040602050305030304" pitchFamily="18" charset="0"/>
              </a:rPr>
              <a:t>Identify “pitfalls” and ways to avoid them </a:t>
            </a:r>
          </a:p>
          <a:p>
            <a:pPr lvl="1">
              <a:buClr>
                <a:srgbClr val="0070C0"/>
              </a:buClr>
              <a:buFont typeface="Wingdings" panose="05000000000000000000" pitchFamily="2" charset="2"/>
              <a:buChar char="v"/>
            </a:pPr>
            <a:r>
              <a:rPr lang="en-US" sz="2400" dirty="0">
                <a:latin typeface="Book Antiqua" panose="02040602050305030304" pitchFamily="18" charset="0"/>
              </a:rPr>
              <a:t>Review strategies to help families find </a:t>
            </a:r>
            <a:r>
              <a:rPr lang="en-US" sz="2400" dirty="0" smtClean="0">
                <a:latin typeface="Book Antiqua" panose="02040602050305030304" pitchFamily="18" charset="0"/>
              </a:rPr>
              <a:t>solutions to emotional distress</a:t>
            </a:r>
            <a:endParaRPr lang="en-US" sz="2400" dirty="0">
              <a:latin typeface="Book Antiqua" panose="02040602050305030304" pitchFamily="18" charset="0"/>
            </a:endParaRPr>
          </a:p>
        </p:txBody>
      </p:sp>
    </p:spTree>
    <p:extLst>
      <p:ext uri="{BB962C8B-B14F-4D97-AF65-F5344CB8AC3E}">
        <p14:creationId xmlns:p14="http://schemas.microsoft.com/office/powerpoint/2010/main" val="209652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04145" cy="1325563"/>
          </a:xfrm>
        </p:spPr>
        <p:txBody>
          <a:bodyPr>
            <a:normAutofit/>
          </a:bodyPr>
          <a:lstStyle/>
          <a:p>
            <a:r>
              <a:rPr lang="en-US" sz="3600" dirty="0" smtClean="0">
                <a:solidFill>
                  <a:srgbClr val="0070C0"/>
                </a:solidFill>
                <a:effectLst/>
                <a:latin typeface="Book Antiqua" panose="02040602050305030304" pitchFamily="18" charset="0"/>
              </a:rPr>
              <a:t>Responding to Upset Feelings</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838200" y="1825625"/>
            <a:ext cx="10515600" cy="4729084"/>
          </a:xfrm>
        </p:spPr>
        <p:txBody>
          <a:bodyPr>
            <a:normAutofit/>
          </a:bodyPr>
          <a:lstStyle/>
          <a:p>
            <a:pPr>
              <a:buClr>
                <a:srgbClr val="0070C0"/>
              </a:buClr>
              <a:buFont typeface="Wingdings" panose="05000000000000000000" pitchFamily="2" charset="2"/>
              <a:buChar char="v"/>
            </a:pPr>
            <a:r>
              <a:rPr lang="en-US" sz="2400" dirty="0" smtClean="0">
                <a:latin typeface="Book Antiqua" panose="02040602050305030304" pitchFamily="18" charset="0"/>
              </a:rPr>
              <a:t>Two main steps</a:t>
            </a:r>
          </a:p>
          <a:p>
            <a:pPr lvl="1" indent="-347472">
              <a:buClr>
                <a:srgbClr val="006600"/>
              </a:buClr>
              <a:buFont typeface="Wingdings" panose="05000000000000000000" pitchFamily="2" charset="2"/>
              <a:buChar char="ü"/>
            </a:pPr>
            <a:r>
              <a:rPr lang="en-US" sz="2200" dirty="0" smtClean="0">
                <a:latin typeface="Book Antiqua" panose="02040602050305030304" pitchFamily="18" charset="0"/>
              </a:rPr>
              <a:t>#1 Understand emotional reactions in the “context” of stress</a:t>
            </a:r>
          </a:p>
          <a:p>
            <a:pPr lvl="1">
              <a:buClr>
                <a:srgbClr val="006600"/>
              </a:buClr>
              <a:buFont typeface="Wingdings" panose="05000000000000000000" pitchFamily="2" charset="2"/>
              <a:buChar char="ü"/>
            </a:pPr>
            <a:r>
              <a:rPr lang="en-US" sz="2200" dirty="0" smtClean="0">
                <a:latin typeface="Book Antiqua" panose="02040602050305030304" pitchFamily="18" charset="0"/>
              </a:rPr>
              <a:t>#2 Help families through their emotional distress</a:t>
            </a:r>
          </a:p>
          <a:p>
            <a:pPr>
              <a:buClr>
                <a:srgbClr val="0070C0"/>
              </a:buClr>
              <a:buFont typeface="Wingdings" panose="05000000000000000000" pitchFamily="2" charset="2"/>
              <a:buChar char="v"/>
            </a:pPr>
            <a:r>
              <a:rPr lang="en-US" sz="2400" dirty="0" smtClean="0">
                <a:latin typeface="Book Antiqua" panose="02040602050305030304" pitchFamily="18" charset="0"/>
              </a:rPr>
              <a:t>Accept the other person’s feelings</a:t>
            </a:r>
          </a:p>
          <a:p>
            <a:pPr lvl="1">
              <a:buClr>
                <a:srgbClr val="006600"/>
              </a:buClr>
              <a:buFont typeface="Wingdings" panose="05000000000000000000" pitchFamily="2" charset="2"/>
              <a:buChar char="ü"/>
            </a:pPr>
            <a:r>
              <a:rPr lang="en-US" sz="2200" dirty="0" smtClean="0">
                <a:latin typeface="Book Antiqua" panose="02040602050305030304" pitchFamily="18" charset="0"/>
              </a:rPr>
              <a:t>Right or wrong, the feelings are real</a:t>
            </a:r>
          </a:p>
          <a:p>
            <a:pPr lvl="1">
              <a:buClr>
                <a:srgbClr val="006600"/>
              </a:buClr>
              <a:buFont typeface="Wingdings" panose="05000000000000000000" pitchFamily="2" charset="2"/>
              <a:buChar char="ü"/>
            </a:pPr>
            <a:r>
              <a:rPr lang="en-US" sz="2200" dirty="0" smtClean="0">
                <a:latin typeface="Book Antiqua" panose="02040602050305030304" pitchFamily="18" charset="0"/>
              </a:rPr>
              <a:t>Disagreeing or correcting can make things worse</a:t>
            </a:r>
          </a:p>
        </p:txBody>
      </p:sp>
    </p:spTree>
    <p:extLst>
      <p:ext uri="{BB962C8B-B14F-4D97-AF65-F5344CB8AC3E}">
        <p14:creationId xmlns:p14="http://schemas.microsoft.com/office/powerpoint/2010/main" val="3592748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Responding to Upset Feelings</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3041900" y="1525283"/>
            <a:ext cx="8965616" cy="4885021"/>
          </a:xfrm>
        </p:spPr>
        <p:txBody>
          <a:bodyPr>
            <a:normAutofit/>
          </a:bodyPr>
          <a:lstStyle/>
          <a:p>
            <a:pPr>
              <a:buClr>
                <a:srgbClr val="0070C0"/>
              </a:buClr>
              <a:buFont typeface="Wingdings" panose="05000000000000000000" pitchFamily="2" charset="2"/>
              <a:buChar char="v"/>
            </a:pPr>
            <a:r>
              <a:rPr lang="en-US" sz="2400" dirty="0">
                <a:latin typeface="Book Antiqua" panose="02040602050305030304" pitchFamily="18" charset="0"/>
              </a:rPr>
              <a:t>Apologize for the misunderstanding/issue</a:t>
            </a:r>
          </a:p>
          <a:p>
            <a:pPr lvl="1">
              <a:buClr>
                <a:srgbClr val="006600"/>
              </a:buClr>
              <a:buFont typeface="Wingdings" panose="05000000000000000000" pitchFamily="2" charset="2"/>
              <a:buChar char="ü"/>
            </a:pPr>
            <a:r>
              <a:rPr lang="en-US" sz="2400" i="1" dirty="0">
                <a:solidFill>
                  <a:srgbClr val="C00000"/>
                </a:solidFill>
                <a:latin typeface="Book Antiqua" panose="02040602050305030304" pitchFamily="18" charset="0"/>
              </a:rPr>
              <a:t>I’m sorry you’re feeling frustrated/angry</a:t>
            </a:r>
          </a:p>
          <a:p>
            <a:pPr lvl="1">
              <a:buClr>
                <a:srgbClr val="006600"/>
              </a:buClr>
              <a:buFont typeface="Wingdings" panose="05000000000000000000" pitchFamily="2" charset="2"/>
              <a:buChar char="ü"/>
            </a:pPr>
            <a:r>
              <a:rPr lang="en-US" sz="2400" i="1" dirty="0">
                <a:solidFill>
                  <a:srgbClr val="C00000"/>
                </a:solidFill>
                <a:latin typeface="Book Antiqua" panose="02040602050305030304" pitchFamily="18" charset="0"/>
              </a:rPr>
              <a:t>I’m sorry that things are not going </a:t>
            </a:r>
            <a:r>
              <a:rPr lang="en-US" sz="2400" i="1" dirty="0" smtClean="0">
                <a:solidFill>
                  <a:srgbClr val="C00000"/>
                </a:solidFill>
                <a:latin typeface="Book Antiqua" panose="02040602050305030304" pitchFamily="18" charset="0"/>
              </a:rPr>
              <a:t>as you hoped </a:t>
            </a:r>
            <a:endParaRPr lang="en-US" sz="2400" i="1" dirty="0">
              <a:solidFill>
                <a:srgbClr val="C00000"/>
              </a:solidFill>
              <a:latin typeface="Book Antiqua" panose="02040602050305030304" pitchFamily="18" charset="0"/>
            </a:endParaRPr>
          </a:p>
          <a:p>
            <a:pPr>
              <a:buClr>
                <a:srgbClr val="0070C0"/>
              </a:buClr>
              <a:buFont typeface="Wingdings" panose="05000000000000000000" pitchFamily="2" charset="2"/>
              <a:buChar char="v"/>
            </a:pPr>
            <a:r>
              <a:rPr lang="en-US" sz="2400" dirty="0" smtClean="0">
                <a:latin typeface="Book Antiqua" panose="02040602050305030304" pitchFamily="18" charset="0"/>
              </a:rPr>
              <a:t>Be </a:t>
            </a:r>
            <a:r>
              <a:rPr lang="en-US" sz="2400" dirty="0">
                <a:latin typeface="Book Antiqua" panose="02040602050305030304" pitchFamily="18" charset="0"/>
              </a:rPr>
              <a:t>sincere</a:t>
            </a:r>
          </a:p>
          <a:p>
            <a:pPr>
              <a:buClr>
                <a:srgbClr val="0070C0"/>
              </a:buClr>
              <a:buFont typeface="Wingdings" panose="05000000000000000000" pitchFamily="2" charset="2"/>
              <a:buChar char="v"/>
            </a:pPr>
            <a:r>
              <a:rPr lang="en-US" sz="2400" dirty="0" smtClean="0">
                <a:latin typeface="Book Antiqua" panose="02040602050305030304" pitchFamily="18" charset="0"/>
              </a:rPr>
              <a:t>Pause </a:t>
            </a:r>
            <a:r>
              <a:rPr lang="en-US" sz="2400" dirty="0">
                <a:latin typeface="Book Antiqua" panose="02040602050305030304" pitchFamily="18" charset="0"/>
              </a:rPr>
              <a:t>and re-direct to another </a:t>
            </a:r>
            <a:r>
              <a:rPr lang="en-US" sz="2400" dirty="0" smtClean="0">
                <a:latin typeface="Book Antiqua" panose="02040602050305030304" pitchFamily="18" charset="0"/>
              </a:rPr>
              <a:t>person </a:t>
            </a:r>
          </a:p>
          <a:p>
            <a:pPr lvl="1">
              <a:buClr>
                <a:srgbClr val="006600"/>
              </a:buClr>
              <a:buFont typeface="Wingdings" panose="05000000000000000000" pitchFamily="2" charset="2"/>
              <a:buChar char="ü"/>
            </a:pPr>
            <a:r>
              <a:rPr lang="en-US" sz="2400" dirty="0" smtClean="0">
                <a:latin typeface="Book Antiqua" panose="02040602050305030304" pitchFamily="18" charset="0"/>
              </a:rPr>
              <a:t>What you say/do often depends on your role</a:t>
            </a:r>
          </a:p>
          <a:p>
            <a:pPr lvl="1">
              <a:buClr>
                <a:srgbClr val="006600"/>
              </a:buClr>
              <a:buFont typeface="Wingdings" panose="05000000000000000000" pitchFamily="2" charset="2"/>
              <a:buChar char="ü"/>
            </a:pPr>
            <a:r>
              <a:rPr lang="en-US" sz="2400" dirty="0" smtClean="0">
                <a:latin typeface="Book Antiqua" panose="02040602050305030304" pitchFamily="18" charset="0"/>
              </a:rPr>
              <a:t>Know </a:t>
            </a:r>
            <a:r>
              <a:rPr lang="en-US" sz="2400" dirty="0">
                <a:latin typeface="Book Antiqua" panose="02040602050305030304" pitchFamily="18" charset="0"/>
              </a:rPr>
              <a:t>in advance who should be involved: administrator, social worker, nursing leader, other</a:t>
            </a:r>
            <a:r>
              <a:rPr lang="en-US" sz="2400" dirty="0" smtClean="0">
                <a:latin typeface="Book Antiqua" panose="02040602050305030304" pitchFamily="18" charset="0"/>
              </a:rPr>
              <a:t>?</a:t>
            </a:r>
          </a:p>
          <a:p>
            <a:pPr lvl="1">
              <a:buClr>
                <a:srgbClr val="006600"/>
              </a:buClr>
              <a:buFont typeface="Wingdings" panose="05000000000000000000" pitchFamily="2" charset="2"/>
              <a:buChar char="ü"/>
            </a:pPr>
            <a:r>
              <a:rPr lang="en-US" sz="2400" dirty="0" smtClean="0">
                <a:latin typeface="Book Antiqua" panose="02040602050305030304" pitchFamily="18" charset="0"/>
              </a:rPr>
              <a:t>Warm hand-offs are best</a:t>
            </a:r>
          </a:p>
        </p:txBody>
      </p:sp>
    </p:spTree>
    <p:extLst>
      <p:ext uri="{BB962C8B-B14F-4D97-AF65-F5344CB8AC3E}">
        <p14:creationId xmlns:p14="http://schemas.microsoft.com/office/powerpoint/2010/main" val="1466458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Back to “Responding”</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598620" y="1717788"/>
            <a:ext cx="10994760" cy="2842181"/>
          </a:xfrm>
        </p:spPr>
        <p:txBody>
          <a:bodyPr>
            <a:normAutofit/>
          </a:bodyPr>
          <a:lstStyle/>
          <a:p>
            <a:pPr>
              <a:buClr>
                <a:srgbClr val="0070C0"/>
              </a:buClr>
              <a:buFont typeface="Wingdings" panose="05000000000000000000" pitchFamily="2" charset="2"/>
              <a:buChar char="v"/>
            </a:pPr>
            <a:r>
              <a:rPr lang="en-US" sz="2400" b="1" dirty="0" smtClean="0">
                <a:solidFill>
                  <a:srgbClr val="C00000"/>
                </a:solidFill>
                <a:latin typeface="Book Antiqua" panose="02040602050305030304" pitchFamily="18" charset="0"/>
              </a:rPr>
              <a:t>Your response makes a difference in what happens next…</a:t>
            </a:r>
          </a:p>
          <a:p>
            <a:pPr>
              <a:buClr>
                <a:srgbClr val="0070C0"/>
              </a:buClr>
              <a:buFont typeface="Wingdings" panose="05000000000000000000" pitchFamily="2" charset="2"/>
              <a:buChar char="v"/>
            </a:pPr>
            <a:r>
              <a:rPr lang="en-US" sz="2400" dirty="0" smtClean="0">
                <a:latin typeface="Book Antiqua" panose="02040602050305030304" pitchFamily="18" charset="0"/>
              </a:rPr>
              <a:t>Feeling verbally attacked or accused may trigger defensive reactions</a:t>
            </a:r>
          </a:p>
          <a:p>
            <a:pPr lvl="1">
              <a:buClr>
                <a:srgbClr val="006600"/>
              </a:buClr>
              <a:buFont typeface="Wingdings" panose="05000000000000000000" pitchFamily="2" charset="2"/>
              <a:buChar char="ü"/>
            </a:pPr>
            <a:r>
              <a:rPr lang="en-US" sz="2400" dirty="0" smtClean="0">
                <a:latin typeface="Book Antiqua" panose="02040602050305030304" pitchFamily="18" charset="0"/>
              </a:rPr>
              <a:t>Fight or flight responses are common </a:t>
            </a:r>
          </a:p>
          <a:p>
            <a:pPr lvl="1">
              <a:buClr>
                <a:srgbClr val="006600"/>
              </a:buClr>
              <a:buFont typeface="Wingdings" panose="05000000000000000000" pitchFamily="2" charset="2"/>
              <a:buChar char="ü"/>
            </a:pPr>
            <a:r>
              <a:rPr lang="en-US" sz="2400" i="1" dirty="0" smtClean="0">
                <a:latin typeface="Book Antiqua" panose="02040602050305030304" pitchFamily="18" charset="0"/>
              </a:rPr>
              <a:t>“I didn’t do anything wrong!” </a:t>
            </a:r>
            <a:r>
              <a:rPr lang="en-US" sz="2400" dirty="0" smtClean="0">
                <a:latin typeface="Book Antiqua" panose="02040602050305030304" pitchFamily="18" charset="0"/>
              </a:rPr>
              <a:t>(fight)</a:t>
            </a:r>
          </a:p>
          <a:p>
            <a:pPr lvl="1">
              <a:buClr>
                <a:srgbClr val="006600"/>
              </a:buClr>
              <a:buFont typeface="Wingdings" panose="05000000000000000000" pitchFamily="2" charset="2"/>
              <a:buChar char="ü"/>
            </a:pPr>
            <a:r>
              <a:rPr lang="en-US" sz="2400" i="1" dirty="0" smtClean="0">
                <a:latin typeface="Book Antiqua" panose="02040602050305030304" pitchFamily="18" charset="0"/>
              </a:rPr>
              <a:t>Avoiding interactions with family members </a:t>
            </a:r>
            <a:r>
              <a:rPr lang="en-US" sz="2400" dirty="0" smtClean="0">
                <a:latin typeface="Book Antiqua" panose="02040602050305030304" pitchFamily="18" charset="0"/>
              </a:rPr>
              <a:t>(flight)</a:t>
            </a:r>
          </a:p>
          <a:p>
            <a:pPr>
              <a:buClr>
                <a:srgbClr val="0070C0"/>
              </a:buClr>
              <a:buFont typeface="Wingdings" panose="05000000000000000000" pitchFamily="2" charset="2"/>
              <a:buChar char="v"/>
            </a:pPr>
            <a:r>
              <a:rPr lang="en-US" sz="2400" dirty="0" smtClean="0">
                <a:latin typeface="Book Antiqua" panose="02040602050305030304" pitchFamily="18" charset="0"/>
              </a:rPr>
              <a:t>Feeling defensive is understandable, but it isn’t helpful</a:t>
            </a:r>
            <a:endParaRPr lang="en-US" sz="2400" dirty="0">
              <a:latin typeface="Book Antiqua" panose="02040602050305030304" pitchFamily="18" charset="0"/>
            </a:endParaRPr>
          </a:p>
        </p:txBody>
      </p:sp>
    </p:spTree>
    <p:extLst>
      <p:ext uri="{BB962C8B-B14F-4D97-AF65-F5344CB8AC3E}">
        <p14:creationId xmlns:p14="http://schemas.microsoft.com/office/powerpoint/2010/main" val="12127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Respond vs. React: What’s the difference?</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marL="0" indent="0">
              <a:buNone/>
            </a:pPr>
            <a:r>
              <a:rPr lang="en-US" sz="2800" b="1" dirty="0" smtClean="0">
                <a:solidFill>
                  <a:srgbClr val="C00000"/>
                </a:solidFill>
                <a:latin typeface="Book Antiqua" panose="02040602050305030304" pitchFamily="18" charset="0"/>
              </a:rPr>
              <a:t>Reacting</a:t>
            </a:r>
          </a:p>
          <a:p>
            <a:pPr>
              <a:buClr>
                <a:srgbClr val="0070C0"/>
              </a:buClr>
              <a:buFont typeface="Wingdings" panose="05000000000000000000" pitchFamily="2" charset="2"/>
              <a:buChar char="v"/>
            </a:pPr>
            <a:r>
              <a:rPr lang="en-US" sz="2400" dirty="0">
                <a:latin typeface="Book Antiqua" panose="02040602050305030304" pitchFamily="18" charset="0"/>
              </a:rPr>
              <a:t>L</a:t>
            </a:r>
            <a:r>
              <a:rPr lang="en-US" sz="2400" dirty="0" smtClean="0">
                <a:latin typeface="Book Antiqua" panose="02040602050305030304" pitchFamily="18" charset="0"/>
              </a:rPr>
              <a:t>etting your emotions take charge of the situation</a:t>
            </a:r>
          </a:p>
          <a:p>
            <a:pPr marL="0" indent="0">
              <a:buNone/>
            </a:pPr>
            <a:endParaRPr lang="en-US" sz="2600" dirty="0" smtClean="0">
              <a:latin typeface="Book Antiqua" panose="02040602050305030304" pitchFamily="18" charset="0"/>
            </a:endParaRPr>
          </a:p>
          <a:p>
            <a:pPr marL="0" indent="0">
              <a:buNone/>
            </a:pPr>
            <a:r>
              <a:rPr lang="en-US" sz="2800" b="1" dirty="0" smtClean="0">
                <a:solidFill>
                  <a:srgbClr val="C00000"/>
                </a:solidFill>
                <a:latin typeface="Book Antiqua" panose="02040602050305030304" pitchFamily="18" charset="0"/>
              </a:rPr>
              <a:t>Responding</a:t>
            </a:r>
          </a:p>
          <a:p>
            <a:pPr>
              <a:buClr>
                <a:srgbClr val="0070C0"/>
              </a:buClr>
              <a:buFont typeface="Wingdings" panose="05000000000000000000" pitchFamily="2" charset="2"/>
              <a:buChar char="v"/>
            </a:pPr>
            <a:r>
              <a:rPr lang="en-US" sz="2400" dirty="0" smtClean="0">
                <a:latin typeface="Book Antiqua" panose="02040602050305030304" pitchFamily="18" charset="0"/>
              </a:rPr>
              <a:t>Involves self-control </a:t>
            </a:r>
          </a:p>
          <a:p>
            <a:pPr>
              <a:buClr>
                <a:srgbClr val="0070C0"/>
              </a:buClr>
              <a:buFont typeface="Wingdings" panose="05000000000000000000" pitchFamily="2" charset="2"/>
              <a:buChar char="v"/>
            </a:pPr>
            <a:r>
              <a:rPr lang="en-US" sz="2400" dirty="0" smtClean="0">
                <a:latin typeface="Book Antiqua" panose="02040602050305030304" pitchFamily="18" charset="0"/>
              </a:rPr>
              <a:t>Not saying the first thing that comes to your mind</a:t>
            </a:r>
          </a:p>
          <a:p>
            <a:pPr>
              <a:buClr>
                <a:srgbClr val="0070C0"/>
              </a:buClr>
              <a:buFont typeface="Wingdings" panose="05000000000000000000" pitchFamily="2" charset="2"/>
              <a:buChar char="v"/>
            </a:pPr>
            <a:r>
              <a:rPr lang="en-US" sz="2400" dirty="0" smtClean="0">
                <a:latin typeface="Book Antiqua" panose="02040602050305030304" pitchFamily="18" charset="0"/>
              </a:rPr>
              <a:t>Taking time </a:t>
            </a:r>
            <a:r>
              <a:rPr lang="en-US" sz="2400" dirty="0">
                <a:latin typeface="Book Antiqua" panose="02040602050305030304" pitchFamily="18" charset="0"/>
              </a:rPr>
              <a:t>to consider the other person’s </a:t>
            </a:r>
            <a:r>
              <a:rPr lang="en-US" sz="2400" dirty="0" smtClean="0">
                <a:latin typeface="Book Antiqua" panose="02040602050305030304" pitchFamily="18" charset="0"/>
              </a:rPr>
              <a:t>viewpoint</a:t>
            </a:r>
          </a:p>
          <a:p>
            <a:pPr marL="0" indent="0">
              <a:buNone/>
            </a:pPr>
            <a:endParaRPr lang="en-US" dirty="0"/>
          </a:p>
          <a:p>
            <a:pPr lvl="1"/>
            <a:endParaRPr lang="en-US" dirty="0"/>
          </a:p>
        </p:txBody>
      </p:sp>
    </p:spTree>
    <p:extLst>
      <p:ext uri="{BB962C8B-B14F-4D97-AF65-F5344CB8AC3E}">
        <p14:creationId xmlns:p14="http://schemas.microsoft.com/office/powerpoint/2010/main" val="3144716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Responding: Non-verbal messages</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3041900" y="1657631"/>
            <a:ext cx="8144267" cy="3888928"/>
          </a:xfrm>
        </p:spPr>
        <p:txBody>
          <a:bodyPr>
            <a:normAutofit/>
          </a:bodyPr>
          <a:lstStyle/>
          <a:p>
            <a:pPr>
              <a:buClr>
                <a:srgbClr val="0070C0"/>
              </a:buClr>
              <a:buFont typeface="Wingdings" panose="05000000000000000000" pitchFamily="2" charset="2"/>
              <a:buChar char="v"/>
            </a:pPr>
            <a:r>
              <a:rPr lang="en-US" sz="2400" dirty="0" smtClean="0">
                <a:latin typeface="Book Antiqua" panose="02040602050305030304" pitchFamily="18" charset="0"/>
              </a:rPr>
              <a:t>Start with your non-verbal messages</a:t>
            </a:r>
            <a:endParaRPr lang="en-US" sz="2400" dirty="0">
              <a:latin typeface="Book Antiqua" panose="02040602050305030304" pitchFamily="18" charset="0"/>
            </a:endParaRPr>
          </a:p>
          <a:p>
            <a:pPr lvl="1">
              <a:buClr>
                <a:srgbClr val="006600"/>
              </a:buClr>
              <a:buFont typeface="Wingdings" panose="05000000000000000000" pitchFamily="2" charset="2"/>
              <a:buChar char="ü"/>
            </a:pPr>
            <a:r>
              <a:rPr lang="en-US" sz="2400" dirty="0" smtClean="0">
                <a:latin typeface="Book Antiqua" panose="02040602050305030304" pitchFamily="18" charset="0"/>
              </a:rPr>
              <a:t>Avoid sending  a message you don’t really mean</a:t>
            </a:r>
            <a:endParaRPr lang="en-US" sz="2400" dirty="0">
              <a:latin typeface="Book Antiqua" panose="02040602050305030304" pitchFamily="18" charset="0"/>
            </a:endParaRPr>
          </a:p>
          <a:p>
            <a:pPr lvl="1">
              <a:buClr>
                <a:srgbClr val="006600"/>
              </a:buClr>
              <a:buFont typeface="Wingdings" panose="05000000000000000000" pitchFamily="2" charset="2"/>
              <a:buChar char="ü"/>
            </a:pPr>
            <a:r>
              <a:rPr lang="en-US" sz="2400" dirty="0" smtClean="0">
                <a:latin typeface="Book Antiqua" panose="02040602050305030304" pitchFamily="18" charset="0"/>
              </a:rPr>
              <a:t>Monitor your tone </a:t>
            </a:r>
            <a:r>
              <a:rPr lang="en-US" sz="2400" dirty="0">
                <a:latin typeface="Book Antiqua" panose="02040602050305030304" pitchFamily="18" charset="0"/>
              </a:rPr>
              <a:t>of </a:t>
            </a:r>
            <a:r>
              <a:rPr lang="en-US" sz="2400" dirty="0" smtClean="0">
                <a:latin typeface="Book Antiqua" panose="02040602050305030304" pitchFamily="18" charset="0"/>
              </a:rPr>
              <a:t>voice, facial expressions, body posture</a:t>
            </a:r>
            <a:endParaRPr lang="en-US" sz="2400" dirty="0">
              <a:latin typeface="Book Antiqua" panose="02040602050305030304" pitchFamily="18" charset="0"/>
            </a:endParaRPr>
          </a:p>
          <a:p>
            <a:pPr>
              <a:buClr>
                <a:srgbClr val="0070C0"/>
              </a:buClr>
              <a:buFont typeface="Wingdings" panose="05000000000000000000" pitchFamily="2" charset="2"/>
              <a:buChar char="v"/>
            </a:pPr>
            <a:r>
              <a:rPr lang="en-US" sz="2400" dirty="0" smtClean="0">
                <a:latin typeface="Book Antiqua" panose="02040602050305030304" pitchFamily="18" charset="0"/>
              </a:rPr>
              <a:t>Give the person your </a:t>
            </a:r>
            <a:r>
              <a:rPr lang="en-US" sz="2400" dirty="0">
                <a:latin typeface="Book Antiqua" panose="02040602050305030304" pitchFamily="18" charset="0"/>
              </a:rPr>
              <a:t>full </a:t>
            </a:r>
            <a:r>
              <a:rPr lang="en-US" sz="2400" dirty="0" smtClean="0">
                <a:latin typeface="Book Antiqua" panose="02040602050305030304" pitchFamily="18" charset="0"/>
              </a:rPr>
              <a:t>attention</a:t>
            </a:r>
          </a:p>
          <a:p>
            <a:pPr lvl="1">
              <a:buClr>
                <a:srgbClr val="006600"/>
              </a:buClr>
              <a:buFont typeface="Wingdings" panose="05000000000000000000" pitchFamily="2" charset="2"/>
              <a:buChar char="ü"/>
            </a:pPr>
            <a:r>
              <a:rPr lang="en-US" sz="2400" dirty="0">
                <a:latin typeface="Book Antiqua" panose="02040602050305030304" pitchFamily="18" charset="0"/>
              </a:rPr>
              <a:t>Make eye contact so they know you are </a:t>
            </a:r>
            <a:r>
              <a:rPr lang="en-US" sz="2400" dirty="0" smtClean="0">
                <a:latin typeface="Book Antiqua" panose="02040602050305030304" pitchFamily="18" charset="0"/>
              </a:rPr>
              <a:t>engaged</a:t>
            </a:r>
          </a:p>
          <a:p>
            <a:pPr lvl="1">
              <a:buClr>
                <a:srgbClr val="006600"/>
              </a:buClr>
              <a:buFont typeface="Wingdings" panose="05000000000000000000" pitchFamily="2" charset="2"/>
              <a:buChar char="ü"/>
            </a:pPr>
            <a:r>
              <a:rPr lang="en-US" sz="2400" dirty="0" smtClean="0">
                <a:latin typeface="Book Antiqua" panose="02040602050305030304" pitchFamily="18" charset="0"/>
              </a:rPr>
              <a:t>Stop what you are doing</a:t>
            </a:r>
            <a:endParaRPr lang="en-US" sz="2400" dirty="0">
              <a:latin typeface="Book Antiqua" panose="02040602050305030304" pitchFamily="18" charset="0"/>
            </a:endParaRPr>
          </a:p>
        </p:txBody>
      </p:sp>
    </p:spTree>
    <p:extLst>
      <p:ext uri="{BB962C8B-B14F-4D97-AF65-F5344CB8AC3E}">
        <p14:creationId xmlns:p14="http://schemas.microsoft.com/office/powerpoint/2010/main" val="2929858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Responding: Re-frame your thoughts</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a:buClr>
                <a:srgbClr val="0070C0"/>
              </a:buClr>
              <a:buFont typeface="Wingdings" panose="05000000000000000000" pitchFamily="2" charset="2"/>
              <a:buChar char="v"/>
            </a:pPr>
            <a:r>
              <a:rPr lang="en-US" sz="2400" b="1" dirty="0" smtClean="0">
                <a:solidFill>
                  <a:srgbClr val="C00000"/>
                </a:solidFill>
                <a:latin typeface="Book Antiqua" panose="02040602050305030304" pitchFamily="18" charset="0"/>
              </a:rPr>
              <a:t>Work to recognize unhelpful thoughts.</a:t>
            </a:r>
          </a:p>
          <a:p>
            <a:pPr marL="457200" lvl="1" indent="0">
              <a:buClr>
                <a:srgbClr val="0070C0"/>
              </a:buClr>
              <a:buNone/>
            </a:pPr>
            <a:r>
              <a:rPr lang="en-US" sz="2400" i="1" dirty="0" smtClean="0">
                <a:latin typeface="Book Antiqua" panose="02040602050305030304" pitchFamily="18" charset="0"/>
              </a:rPr>
              <a:t>“They have it all wrong, that is not what is going on here.”</a:t>
            </a:r>
          </a:p>
          <a:p>
            <a:pPr marL="457200" lvl="1" indent="0">
              <a:buClr>
                <a:srgbClr val="0070C0"/>
              </a:buClr>
              <a:buNone/>
            </a:pPr>
            <a:r>
              <a:rPr lang="en-US" sz="2400" i="1" dirty="0" smtClean="0">
                <a:latin typeface="Book Antiqua" panose="02040602050305030304" pitchFamily="18" charset="0"/>
              </a:rPr>
              <a:t>“What do you know? You hardly ever visit and then you tell me what to do.”</a:t>
            </a:r>
          </a:p>
          <a:p>
            <a:pPr marL="1028700" lvl="1" indent="-571500">
              <a:buClr>
                <a:srgbClr val="0070C0"/>
              </a:buClr>
              <a:buFont typeface="Wingdings" panose="05000000000000000000" pitchFamily="2" charset="2"/>
              <a:buChar char="v"/>
            </a:pPr>
            <a:endParaRPr lang="en-US" sz="2400" i="1" dirty="0">
              <a:latin typeface="Book Antiqua" panose="02040602050305030304" pitchFamily="18" charset="0"/>
            </a:endParaRPr>
          </a:p>
          <a:p>
            <a:pPr>
              <a:buClr>
                <a:srgbClr val="0070C0"/>
              </a:buClr>
              <a:buFont typeface="Wingdings" panose="05000000000000000000" pitchFamily="2" charset="2"/>
              <a:buChar char="v"/>
            </a:pPr>
            <a:r>
              <a:rPr lang="en-US" sz="2400" b="1" dirty="0" smtClean="0">
                <a:solidFill>
                  <a:srgbClr val="006600"/>
                </a:solidFill>
                <a:latin typeface="Book Antiqua" panose="02040602050305030304" pitchFamily="18" charset="0"/>
              </a:rPr>
              <a:t>Try re-framing your thoughts.</a:t>
            </a:r>
          </a:p>
          <a:p>
            <a:pPr marL="457200" lvl="1" indent="0">
              <a:buNone/>
            </a:pPr>
            <a:r>
              <a:rPr lang="en-US" sz="2400" i="1" dirty="0" smtClean="0">
                <a:latin typeface="Book Antiqua" panose="02040602050305030304" pitchFamily="18" charset="0"/>
              </a:rPr>
              <a:t>“This isn’t really about me as a person; I am just the target of their emotions.”</a:t>
            </a:r>
          </a:p>
          <a:p>
            <a:pPr marL="457200" lvl="1" indent="0">
              <a:buNone/>
            </a:pPr>
            <a:r>
              <a:rPr lang="en-US" sz="2400" i="1" dirty="0" smtClean="0">
                <a:latin typeface="Book Antiqua" panose="02040602050305030304" pitchFamily="18" charset="0"/>
              </a:rPr>
              <a:t>“They are upset; how can I be helpful?”</a:t>
            </a:r>
            <a:endParaRPr lang="en-US" sz="2400" i="1" dirty="0">
              <a:latin typeface="Book Antiqua" panose="02040602050305030304" pitchFamily="18" charset="0"/>
            </a:endParaRPr>
          </a:p>
        </p:txBody>
      </p:sp>
    </p:spTree>
    <p:extLst>
      <p:ext uri="{BB962C8B-B14F-4D97-AF65-F5344CB8AC3E}">
        <p14:creationId xmlns:p14="http://schemas.microsoft.com/office/powerpoint/2010/main" val="3452533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Responding: Listen to understand</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a:buClr>
                <a:srgbClr val="0070C0"/>
              </a:buClr>
              <a:buFont typeface="Wingdings" panose="05000000000000000000" pitchFamily="2" charset="2"/>
              <a:buChar char="v"/>
            </a:pPr>
            <a:r>
              <a:rPr lang="en-US" sz="2400" b="1" dirty="0">
                <a:solidFill>
                  <a:srgbClr val="7030A0"/>
                </a:solidFill>
                <a:latin typeface="Book Antiqua" panose="02040602050305030304" pitchFamily="18" charset="0"/>
              </a:rPr>
              <a:t>Listen with the intent of understanding</a:t>
            </a:r>
          </a:p>
          <a:p>
            <a:pPr lvl="1">
              <a:buClr>
                <a:srgbClr val="006600"/>
              </a:buClr>
              <a:buFont typeface="Wingdings" panose="05000000000000000000" pitchFamily="2" charset="2"/>
              <a:buChar char="ü"/>
            </a:pPr>
            <a:r>
              <a:rPr lang="en-US" sz="2400" dirty="0">
                <a:latin typeface="Book Antiqua" panose="02040602050305030304" pitchFamily="18" charset="0"/>
              </a:rPr>
              <a:t>Focus on </a:t>
            </a:r>
            <a:r>
              <a:rPr lang="en-US" sz="2400" dirty="0" smtClean="0">
                <a:latin typeface="Book Antiqua" panose="02040602050305030304" pitchFamily="18" charset="0"/>
              </a:rPr>
              <a:t>what is meant, not just the words</a:t>
            </a:r>
          </a:p>
          <a:p>
            <a:pPr lvl="1">
              <a:buClr>
                <a:srgbClr val="006600"/>
              </a:buClr>
              <a:buFont typeface="Wingdings" panose="05000000000000000000" pitchFamily="2" charset="2"/>
              <a:buChar char="ü"/>
            </a:pPr>
            <a:r>
              <a:rPr lang="en-US" sz="2400" dirty="0" smtClean="0">
                <a:latin typeface="Book Antiqua" panose="02040602050305030304" pitchFamily="18" charset="0"/>
              </a:rPr>
              <a:t>Think about their non-verbal message</a:t>
            </a:r>
            <a:endParaRPr lang="en-US" sz="2400" dirty="0">
              <a:latin typeface="Book Antiqua" panose="02040602050305030304" pitchFamily="18" charset="0"/>
            </a:endParaRPr>
          </a:p>
          <a:p>
            <a:pPr lvl="1">
              <a:buClr>
                <a:srgbClr val="006600"/>
              </a:buClr>
              <a:buFont typeface="Wingdings" panose="05000000000000000000" pitchFamily="2" charset="2"/>
              <a:buChar char="ü"/>
            </a:pPr>
            <a:r>
              <a:rPr lang="en-US" sz="2400" dirty="0">
                <a:latin typeface="Book Antiqua" panose="02040602050305030304" pitchFamily="18" charset="0"/>
              </a:rPr>
              <a:t>Avoid </a:t>
            </a:r>
            <a:r>
              <a:rPr lang="en-US" sz="2400" dirty="0" smtClean="0">
                <a:latin typeface="Book Antiqua" panose="02040602050305030304" pitchFamily="18" charset="0"/>
              </a:rPr>
              <a:t>thinking about what you will say next</a:t>
            </a:r>
          </a:p>
          <a:p>
            <a:pPr>
              <a:buClr>
                <a:srgbClr val="0070C0"/>
              </a:buClr>
              <a:buFont typeface="Wingdings" panose="05000000000000000000" pitchFamily="2" charset="2"/>
              <a:buChar char="v"/>
            </a:pPr>
            <a:r>
              <a:rPr lang="en-US" sz="2400" b="1" dirty="0" smtClean="0">
                <a:solidFill>
                  <a:srgbClr val="0070C0"/>
                </a:solidFill>
                <a:latin typeface="Book Antiqua" panose="02040602050305030304" pitchFamily="18" charset="0"/>
              </a:rPr>
              <a:t>Listen </a:t>
            </a:r>
            <a:r>
              <a:rPr lang="en-US" sz="2400" b="1" dirty="0">
                <a:solidFill>
                  <a:srgbClr val="0070C0"/>
                </a:solidFill>
                <a:latin typeface="Book Antiqua" panose="02040602050305030304" pitchFamily="18" charset="0"/>
              </a:rPr>
              <a:t>without interrupting </a:t>
            </a:r>
          </a:p>
          <a:p>
            <a:pPr lvl="1">
              <a:buClr>
                <a:srgbClr val="006600"/>
              </a:buClr>
              <a:buFont typeface="Wingdings" panose="05000000000000000000" pitchFamily="2" charset="2"/>
              <a:buChar char="ü"/>
            </a:pPr>
            <a:r>
              <a:rPr lang="en-US" sz="2400" dirty="0">
                <a:latin typeface="Book Antiqua" panose="02040602050305030304" pitchFamily="18" charset="0"/>
              </a:rPr>
              <a:t>Allow the person to express strong emotions</a:t>
            </a:r>
          </a:p>
          <a:p>
            <a:pPr lvl="1">
              <a:buClr>
                <a:srgbClr val="006600"/>
              </a:buClr>
              <a:buFont typeface="Wingdings" panose="05000000000000000000" pitchFamily="2" charset="2"/>
              <a:buChar char="ü"/>
            </a:pPr>
            <a:r>
              <a:rPr lang="en-US" sz="2400" dirty="0">
                <a:latin typeface="Book Antiqua" panose="02040602050305030304" pitchFamily="18" charset="0"/>
              </a:rPr>
              <a:t>Help them feel </a:t>
            </a:r>
            <a:r>
              <a:rPr lang="en-US" sz="2400" dirty="0" smtClean="0">
                <a:latin typeface="Book Antiqua" panose="02040602050305030304" pitchFamily="18" charset="0"/>
              </a:rPr>
              <a:t>heard</a:t>
            </a:r>
            <a:endParaRPr lang="en-US" sz="2400" dirty="0">
              <a:latin typeface="Book Antiqua" panose="02040602050305030304" pitchFamily="18" charset="0"/>
            </a:endParaRPr>
          </a:p>
          <a:p>
            <a:pPr lvl="1">
              <a:buClr>
                <a:srgbClr val="006600"/>
              </a:buClr>
              <a:buFont typeface="Wingdings" panose="05000000000000000000" pitchFamily="2" charset="2"/>
              <a:buChar char="ü"/>
            </a:pPr>
            <a:r>
              <a:rPr lang="en-US" sz="2400" dirty="0" smtClean="0">
                <a:latin typeface="Book Antiqua" panose="02040602050305030304" pitchFamily="18" charset="0"/>
              </a:rPr>
              <a:t>Accept </a:t>
            </a:r>
            <a:r>
              <a:rPr lang="en-US" sz="2400" dirty="0">
                <a:latin typeface="Book Antiqua" panose="02040602050305030304" pitchFamily="18" charset="0"/>
              </a:rPr>
              <a:t>that they are </a:t>
            </a:r>
            <a:r>
              <a:rPr lang="en-US" sz="2400" dirty="0" smtClean="0">
                <a:latin typeface="Book Antiqua" panose="02040602050305030304" pitchFamily="18" charset="0"/>
              </a:rPr>
              <a:t>upset</a:t>
            </a:r>
            <a:endParaRPr lang="en-US" sz="2400" dirty="0">
              <a:latin typeface="Book Antiqua" panose="02040602050305030304" pitchFamily="18" charset="0"/>
            </a:endParaRPr>
          </a:p>
        </p:txBody>
      </p:sp>
    </p:spTree>
    <p:extLst>
      <p:ext uri="{BB962C8B-B14F-4D97-AF65-F5344CB8AC3E}">
        <p14:creationId xmlns:p14="http://schemas.microsoft.com/office/powerpoint/2010/main" val="3898927672"/>
      </p:ext>
    </p:extLst>
  </p:cSld>
  <p:clrMapOvr>
    <a:masterClrMapping/>
  </p:clrMapOvr>
</p:sld>
</file>

<file path=ppt/theme/theme1.xml><?xml version="1.0" encoding="utf-8"?>
<a:theme xmlns:a="http://schemas.openxmlformats.org/drawingml/2006/main" name="Benc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Bench</Template>
  <TotalTime>2405</TotalTime>
  <Words>1927</Words>
  <Application>Microsoft Office PowerPoint</Application>
  <PresentationFormat>Widescreen</PresentationFormat>
  <Paragraphs>262</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Book Antiqua</vt:lpstr>
      <vt:lpstr>Calibri</vt:lpstr>
      <vt:lpstr>Wingdings</vt:lpstr>
      <vt:lpstr>Bench</vt:lpstr>
      <vt:lpstr>Interacting with Family Members</vt:lpstr>
      <vt:lpstr>Training Goals</vt:lpstr>
      <vt:lpstr>Responding to Upset Feelings</vt:lpstr>
      <vt:lpstr>Responding to Upset Feelings</vt:lpstr>
      <vt:lpstr>Back to “Responding”</vt:lpstr>
      <vt:lpstr>Respond vs. React: What’s the difference?</vt:lpstr>
      <vt:lpstr>Responding: Non-verbal messages</vt:lpstr>
      <vt:lpstr>Responding: Re-frame your thoughts</vt:lpstr>
      <vt:lpstr>Responding: Listen to understand</vt:lpstr>
      <vt:lpstr>Responding: Use “I” Statements</vt:lpstr>
      <vt:lpstr>Responding: Using “I” statements</vt:lpstr>
      <vt:lpstr>Assist to Find Solutions</vt:lpstr>
      <vt:lpstr>Assist to find solutions</vt:lpstr>
      <vt:lpstr>Assist to Find Solutions</vt:lpstr>
      <vt:lpstr>Assist to Find Solutions</vt:lpstr>
      <vt:lpstr>Assist to find solutions</vt:lpstr>
      <vt:lpstr>Breakout Moment</vt:lpstr>
      <vt:lpstr>Summary</vt:lpstr>
      <vt:lpstr>Coming up next</vt:lpstr>
    </vt:vector>
  </TitlesOfParts>
  <Company>University of Iowa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Involvement in Care: Provider Focused</dc:title>
  <dc:creator>Colbert, Jill A</dc:creator>
  <cp:lastModifiedBy>Colbert, Jill A</cp:lastModifiedBy>
  <cp:revision>199</cp:revision>
  <cp:lastPrinted>2018-09-09T18:04:19Z</cp:lastPrinted>
  <dcterms:created xsi:type="dcterms:W3CDTF">2017-07-06T19:39:11Z</dcterms:created>
  <dcterms:modified xsi:type="dcterms:W3CDTF">2018-09-09T18:04:32Z</dcterms:modified>
</cp:coreProperties>
</file>