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handoutMasterIdLst>
    <p:handoutMasterId r:id="rId20"/>
  </p:handout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6" r:id="rId17"/>
    <p:sldId id="277" r:id="rId1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5EEC3C"/>
    <a:srgbClr val="1D3A00"/>
    <a:srgbClr val="6C1A00"/>
    <a:srgbClr val="003296"/>
    <a:srgbClr val="E39A39"/>
    <a:srgbClr val="FFC901"/>
    <a:srgbClr val="FE9202"/>
    <a:srgbClr val="FEA402"/>
    <a:srgbClr val="D68B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10" autoAdjust="0"/>
  </p:normalViewPr>
  <p:slideViewPr>
    <p:cSldViewPr>
      <p:cViewPr varScale="1">
        <p:scale>
          <a:sx n="87" d="100"/>
          <a:sy n="87" d="100"/>
        </p:scale>
        <p:origin x="1086" y="6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25" d="100"/>
          <a:sy n="125" d="100"/>
        </p:scale>
        <p:origin x="2916" y="-1098"/>
      </p:cViewPr>
      <p:guideLst/>
    </p:cSldViewPr>
  </p:notes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sz="quarter" idx="1"/>
          </p:nvPr>
        </p:nvSpPr>
        <p:spPr>
          <a:xfrm>
            <a:off x="3970576" y="0"/>
            <a:ext cx="3038258" cy="465292"/>
          </a:xfrm>
          <a:prstGeom prst="rect">
            <a:avLst/>
          </a:prstGeom>
        </p:spPr>
        <p:txBody>
          <a:bodyPr vert="horz" lIns="90416" tIns="45208" rIns="90416" bIns="45208" rtlCol="0"/>
          <a:lstStyle>
            <a:lvl1pPr algn="r">
              <a:defRPr sz="1200"/>
            </a:lvl1pPr>
          </a:lstStyle>
          <a:p>
            <a:fld id="{FA980AE2-6207-4B30-B3F2-A0596584AD9C}" type="datetimeFigureOut">
              <a:rPr lang="en-US" smtClean="0"/>
              <a:t>9/9/2018</a:t>
            </a:fld>
            <a:endParaRPr lang="en-US"/>
          </a:p>
        </p:txBody>
      </p:sp>
      <p:sp>
        <p:nvSpPr>
          <p:cNvPr id="4" name="Footer Placeholder 3"/>
          <p:cNvSpPr>
            <a:spLocks noGrp="1"/>
          </p:cNvSpPr>
          <p:nvPr>
            <p:ph type="ftr" sz="quarter" idx="2"/>
          </p:nvPr>
        </p:nvSpPr>
        <p:spPr>
          <a:xfrm>
            <a:off x="1" y="8831108"/>
            <a:ext cx="3038258" cy="465292"/>
          </a:xfrm>
          <a:prstGeom prst="rect">
            <a:avLst/>
          </a:prstGeom>
        </p:spPr>
        <p:txBody>
          <a:bodyPr vert="horz" lIns="90416" tIns="45208" rIns="90416" bIns="45208" rtlCol="0" anchor="b"/>
          <a:lstStyle>
            <a:lvl1pPr algn="l">
              <a:defRPr sz="1200"/>
            </a:lvl1pPr>
          </a:lstStyle>
          <a:p>
            <a:endParaRPr lang="en-US"/>
          </a:p>
        </p:txBody>
      </p:sp>
      <p:sp>
        <p:nvSpPr>
          <p:cNvPr id="5" name="Slide Number Placeholder 4"/>
          <p:cNvSpPr>
            <a:spLocks noGrp="1"/>
          </p:cNvSpPr>
          <p:nvPr>
            <p:ph type="sldNum" sz="quarter" idx="3"/>
          </p:nvPr>
        </p:nvSpPr>
        <p:spPr>
          <a:xfrm>
            <a:off x="3970576" y="8831108"/>
            <a:ext cx="3038258" cy="465292"/>
          </a:xfrm>
          <a:prstGeom prst="rect">
            <a:avLst/>
          </a:prstGeom>
        </p:spPr>
        <p:txBody>
          <a:bodyPr vert="horz" lIns="90416" tIns="45208" rIns="90416" bIns="45208" rtlCol="0" anchor="b"/>
          <a:lstStyle>
            <a:lvl1pPr algn="r">
              <a:defRPr sz="1200"/>
            </a:lvl1pPr>
          </a:lstStyle>
          <a:p>
            <a:fld id="{7F909494-837E-4137-B5AD-822862941778}" type="slidenum">
              <a:rPr lang="en-US" smtClean="0"/>
              <a:t>‹#›</a:t>
            </a:fld>
            <a:endParaRPr lang="en-US"/>
          </a:p>
        </p:txBody>
      </p:sp>
    </p:spTree>
    <p:extLst>
      <p:ext uri="{BB962C8B-B14F-4D97-AF65-F5344CB8AC3E}">
        <p14:creationId xmlns:p14="http://schemas.microsoft.com/office/powerpoint/2010/main" val="1329224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A3F4EA50-C727-4C21-ADAE-7358BEC09626}" type="datetimeFigureOut">
              <a:rPr lang="en-US" smtClean="0"/>
              <a:t>9/9/2018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143C0180-3D1E-4CF8-AEE0-4BEB80CB1B79}" type="slidenum">
              <a:rPr lang="en-US" smtClean="0"/>
              <a:t>‹#›</a:t>
            </a:fld>
            <a:endParaRPr lang="en-US"/>
          </a:p>
        </p:txBody>
      </p:sp>
    </p:spTree>
    <p:extLst>
      <p:ext uri="{BB962C8B-B14F-4D97-AF65-F5344CB8AC3E}">
        <p14:creationId xmlns:p14="http://schemas.microsoft.com/office/powerpoint/2010/main" val="4560080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3</a:t>
            </a:r>
            <a:r>
              <a:rPr lang="en-US" baseline="30000" dirty="0"/>
              <a:t>rd</a:t>
            </a:r>
            <a:r>
              <a:rPr lang="en-US" dirty="0"/>
              <a:t> presentation in our series on Partnerships to Improve Care and Quality of Life for Persons with Dementia.</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1</a:t>
            </a:fld>
            <a:endParaRPr lang="en-US"/>
          </a:p>
        </p:txBody>
      </p:sp>
    </p:spTree>
    <p:extLst>
      <p:ext uri="{BB962C8B-B14F-4D97-AF65-F5344CB8AC3E}">
        <p14:creationId xmlns:p14="http://schemas.microsoft.com/office/powerpoint/2010/main" val="38821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breakout moment: Let’s take a minute to hear from a nurse manager discussing emotional reactions of family members.</a:t>
            </a:r>
          </a:p>
          <a:p>
            <a:r>
              <a:rPr lang="en-US" dirty="0"/>
              <a:t> </a:t>
            </a:r>
          </a:p>
          <a:p>
            <a:r>
              <a:rPr lang="en-US" dirty="0"/>
              <a:t>As Sarah discussed in this clip, family members often experience guilt and grief as a caregiver; how have you been able to provide support or show empathy to family members? </a:t>
            </a:r>
          </a:p>
          <a:p>
            <a:r>
              <a:rPr lang="en-US" dirty="0"/>
              <a:t> </a:t>
            </a:r>
          </a:p>
          <a:p>
            <a:r>
              <a:rPr lang="en-US" dirty="0"/>
              <a:t>Please pause the presentation now to discuss and then press play when you are ready to continue.</a:t>
            </a:r>
          </a:p>
          <a:p>
            <a:endParaRPr lang="en-US" dirty="0" smtClean="0"/>
          </a:p>
        </p:txBody>
      </p:sp>
      <p:sp>
        <p:nvSpPr>
          <p:cNvPr id="4" name="Slide Number Placeholder 3"/>
          <p:cNvSpPr>
            <a:spLocks noGrp="1"/>
          </p:cNvSpPr>
          <p:nvPr>
            <p:ph type="sldNum" sz="quarter" idx="10"/>
          </p:nvPr>
        </p:nvSpPr>
        <p:spPr/>
        <p:txBody>
          <a:bodyPr/>
          <a:lstStyle/>
          <a:p>
            <a:fld id="{C2B0234C-C82E-4F83-845B-5B84651F9C91}" type="slidenum">
              <a:rPr lang="en-US" smtClean="0"/>
              <a:t>10</a:t>
            </a:fld>
            <a:endParaRPr lang="en-US"/>
          </a:p>
        </p:txBody>
      </p:sp>
    </p:spTree>
    <p:extLst>
      <p:ext uri="{BB962C8B-B14F-4D97-AF65-F5344CB8AC3E}">
        <p14:creationId xmlns:p14="http://schemas.microsoft.com/office/powerpoint/2010/main" val="114240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upset feelings can be challenging. An important first step is to think carefully about the reasons family members may react in ways that may not fit the situation.</a:t>
            </a:r>
          </a:p>
          <a:p>
            <a:r>
              <a:rPr lang="en-US" dirty="0"/>
              <a:t> </a:t>
            </a:r>
          </a:p>
          <a:p>
            <a:r>
              <a:rPr lang="en-US" dirty="0"/>
              <a:t>The stress and sadness that they feel about their loved one, and about life in general can be expressed when you don’t expect it.  Their concern may not seem “justified” with facts pointing to poor care, or failure to respond to their requests. Instead, they may cry, or yell in situations that don’t seem to “fit” what has been said or done. Strong emotions may be directed at you – but SOMETIMES, family are unhappy with life and it comes out AT you. </a:t>
            </a:r>
          </a:p>
          <a:p>
            <a:r>
              <a:rPr lang="en-US" dirty="0"/>
              <a:t> </a:t>
            </a:r>
          </a:p>
          <a:p>
            <a:r>
              <a:rPr lang="en-US" dirty="0"/>
              <a:t>Try to remember that while emotional reactions among family members are common and understandable,</a:t>
            </a:r>
            <a:r>
              <a:rPr lang="en-US" u="sng" dirty="0"/>
              <a:t> they may not always fit the situation</a:t>
            </a:r>
            <a:r>
              <a:rPr lang="en-US" dirty="0"/>
              <a:t>. </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11</a:t>
            </a:fld>
            <a:endParaRPr lang="en-US"/>
          </a:p>
        </p:txBody>
      </p:sp>
    </p:spTree>
    <p:extLst>
      <p:ext uri="{BB962C8B-B14F-4D97-AF65-F5344CB8AC3E}">
        <p14:creationId xmlns:p14="http://schemas.microsoft.com/office/powerpoint/2010/main" val="2244970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leads to the second step, which is to respond to emotional reactions in a way that helps to ease tension.</a:t>
            </a:r>
          </a:p>
          <a:p>
            <a:r>
              <a:rPr lang="en-US" dirty="0"/>
              <a:t> </a:t>
            </a:r>
          </a:p>
          <a:p>
            <a:r>
              <a:rPr lang="en-US" dirty="0"/>
              <a:t>First and foremost, stop and take a deep breath! Avoid the temptation of “reacting” with your FIRST thoughts and feelings.  Remember that becoming “defensive” tends to just turn up the emotional tone for everyone, and often makes the situation worse. </a:t>
            </a:r>
          </a:p>
          <a:p>
            <a:r>
              <a:rPr lang="en-US" dirty="0"/>
              <a:t> </a:t>
            </a:r>
          </a:p>
          <a:p>
            <a:r>
              <a:rPr lang="en-US" dirty="0"/>
              <a:t>Work to avoid things like correcting, arguing or disagreeing – which is NOT easy to do!</a:t>
            </a:r>
          </a:p>
          <a:p>
            <a:endParaRPr lang="en-US" dirty="0"/>
          </a:p>
          <a:p>
            <a:r>
              <a:rPr lang="en-US" dirty="0"/>
              <a:t>Instead, apologize for any misunderstanding, </a:t>
            </a:r>
            <a:r>
              <a:rPr lang="en-US" u="sng" dirty="0"/>
              <a:t>even if you aren’t sure there was one.</a:t>
            </a:r>
            <a:r>
              <a:rPr lang="en-US" dirty="0"/>
              <a:t> Make it clear that you want to understand AND help. For example, try saying “I’m sorry you are upset. Like you, we want the best for your loved one.” </a:t>
            </a:r>
          </a:p>
          <a:p>
            <a:r>
              <a:rPr lang="en-US" dirty="0"/>
              <a:t> </a:t>
            </a:r>
          </a:p>
          <a:p>
            <a:r>
              <a:rPr lang="en-US" dirty="0"/>
              <a:t>What happens next depends on your role in the service or setting. For example, most nursing assistants and other direct care workers will likely want to involve a supervisor. So the next step might be to suggest visiting with an identified team member – such as the social worker or nurse, or another person in a supervisory position. </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12</a:t>
            </a:fld>
            <a:endParaRPr lang="en-US"/>
          </a:p>
        </p:txBody>
      </p:sp>
    </p:spTree>
    <p:extLst>
      <p:ext uri="{BB962C8B-B14F-4D97-AF65-F5344CB8AC3E}">
        <p14:creationId xmlns:p14="http://schemas.microsoft.com/office/powerpoint/2010/main" val="268444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the risk of being defensive, listen carefully to their complaint, view or concern. Avoid thinking about “what to say” in response, and instead focus on </a:t>
            </a:r>
            <a:r>
              <a:rPr lang="en-US" b="1" dirty="0"/>
              <a:t>what they really mean, </a:t>
            </a:r>
            <a:r>
              <a:rPr lang="en-US" dirty="0"/>
              <a:t>and what the “real” concern might be, and also how they may be feeling given the situation.  </a:t>
            </a:r>
          </a:p>
          <a:p>
            <a:r>
              <a:rPr lang="en-US" dirty="0"/>
              <a:t> </a:t>
            </a:r>
          </a:p>
          <a:p>
            <a:r>
              <a:rPr lang="en-US" dirty="0"/>
              <a:t>If you know the family member, consider any longstanding values or issues that might contribute to the situation, or to the views of the family member. Also, think about any current needs or issues that may not be clearly stated, but are contributing to their distress. In short, ask yourself: </a:t>
            </a:r>
            <a:r>
              <a:rPr lang="en-US" u="sng" dirty="0"/>
              <a:t>What else is going on here</a:t>
            </a:r>
            <a:r>
              <a:rPr lang="en-US" dirty="0"/>
              <a:t>? </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13</a:t>
            </a:fld>
            <a:endParaRPr lang="en-US"/>
          </a:p>
        </p:txBody>
      </p:sp>
    </p:spTree>
    <p:extLst>
      <p:ext uri="{BB962C8B-B14F-4D97-AF65-F5344CB8AC3E}">
        <p14:creationId xmlns:p14="http://schemas.microsoft.com/office/powerpoint/2010/main" val="3087549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is to work on building a sense of being “partners” with family members. </a:t>
            </a:r>
          </a:p>
          <a:p>
            <a:r>
              <a:rPr lang="en-US" dirty="0"/>
              <a:t>Strong emotional reactions by family members may signal that they are a good candidate for a negotiated partnership agreement – which we’ll talk about later in this training series. </a:t>
            </a:r>
          </a:p>
          <a:p>
            <a:r>
              <a:rPr lang="en-US" dirty="0"/>
              <a:t> </a:t>
            </a:r>
          </a:p>
          <a:p>
            <a:r>
              <a:rPr lang="en-US" dirty="0"/>
              <a:t>For now, the main point is to appreciate and value family caregivers as a member of the care team. Remind family caregivers that they know the person better than anyone, and that their input and assistance is truly important for staff and other providers. </a:t>
            </a:r>
          </a:p>
          <a:p>
            <a:r>
              <a:rPr lang="en-US" dirty="0"/>
              <a:t> </a:t>
            </a:r>
          </a:p>
          <a:p>
            <a:r>
              <a:rPr lang="en-US" dirty="0"/>
              <a:t>Explain that family can help staff to know the person with dementia, which allows staff to tailor care to the person’s needs and preferences. Family involvement in care planning varies from setting to setting. If you know how that works in your setting, explain it; if not, reassure family that their help in planning care AND problem-solving is appreciated and needed. </a:t>
            </a:r>
          </a:p>
          <a:p>
            <a:r>
              <a:rPr lang="en-US" dirty="0"/>
              <a:t> </a:t>
            </a:r>
          </a:p>
          <a:p>
            <a:r>
              <a:rPr lang="en-US" dirty="0"/>
              <a:t>You may also help answer questions about care services or policies, and also provide a time and a place to talk about concerns. Again, what you say may depend on your role, but every conversation with family caregivers should reinforce the importance of their involvement in their loved one’s care.</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14</a:t>
            </a:fld>
            <a:endParaRPr lang="en-US"/>
          </a:p>
        </p:txBody>
      </p:sp>
    </p:spTree>
    <p:extLst>
      <p:ext uri="{BB962C8B-B14F-4D97-AF65-F5344CB8AC3E}">
        <p14:creationId xmlns:p14="http://schemas.microsoft.com/office/powerpoint/2010/main" val="796854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often the little things that we do, the </a:t>
            </a:r>
            <a:r>
              <a:rPr lang="en-US" u="sng" dirty="0"/>
              <a:t>proactive</a:t>
            </a:r>
            <a:r>
              <a:rPr lang="en-US" dirty="0"/>
              <a:t> steps that we take, that are the building blocks to a positive relationship and reducing tension or misunderstandings.</a:t>
            </a:r>
          </a:p>
          <a:p>
            <a:r>
              <a:rPr lang="en-US" dirty="0"/>
              <a:t>During the development of our </a:t>
            </a:r>
            <a:r>
              <a:rPr lang="en-US" u="sng" dirty="0"/>
              <a:t>family-focused </a:t>
            </a:r>
            <a:r>
              <a:rPr lang="en-US" dirty="0"/>
              <a:t>training series</a:t>
            </a:r>
            <a:r>
              <a:rPr lang="en-US" u="sng" dirty="0"/>
              <a:t> </a:t>
            </a:r>
            <a:r>
              <a:rPr lang="en-US" dirty="0"/>
              <a:t>we heard from family members, time and time again, about the power of feeling welcome – in the care community, in their loved one’s routines, or in health service visits. </a:t>
            </a:r>
          </a:p>
          <a:p>
            <a:r>
              <a:rPr lang="en-US" dirty="0"/>
              <a:t> </a:t>
            </a:r>
          </a:p>
          <a:p>
            <a:r>
              <a:rPr lang="en-US" dirty="0"/>
              <a:t>We cannot say enough about the power of saying hello, greeting family members, and offering a smile – in the care center, during home visits, or in the clinic. It doesn’t matter if you are directly involved with their loved one’s care or work in a supportive service or department – each and every person has the power to create a welcoming feeling for family members. </a:t>
            </a:r>
          </a:p>
          <a:p>
            <a:r>
              <a:rPr lang="en-US" dirty="0"/>
              <a:t> </a:t>
            </a:r>
          </a:p>
          <a:p>
            <a:r>
              <a:rPr lang="en-US" dirty="0"/>
              <a:t>As listed here, there are lots of ways to combat family distress and promote adjustment and involvement in care; it mostly depends on your role and setting.  However, </a:t>
            </a:r>
            <a:r>
              <a:rPr lang="en-US" u="sng" dirty="0"/>
              <a:t>everyone</a:t>
            </a:r>
            <a:r>
              <a:rPr lang="en-US" dirty="0"/>
              <a:t> can take time to listen, and then pass that information along to the team. As we’ll talk about in a later presentation, understanding family concerns is critical to developing staff-family partnerships in caring for the person with dementia. </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15</a:t>
            </a:fld>
            <a:endParaRPr lang="en-US"/>
          </a:p>
        </p:txBody>
      </p:sp>
    </p:spTree>
    <p:extLst>
      <p:ext uri="{BB962C8B-B14F-4D97-AF65-F5344CB8AC3E}">
        <p14:creationId xmlns:p14="http://schemas.microsoft.com/office/powerpoint/2010/main" val="990666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family members experience a wide range of stressors and emotions. Their journey is full of bumps and unexpected demands. Emotional reactions are not only common, but understandable reactions to loss, stress, and change.</a:t>
            </a:r>
          </a:p>
          <a:p>
            <a:r>
              <a:rPr lang="en-US" dirty="0"/>
              <a:t> </a:t>
            </a:r>
          </a:p>
          <a:p>
            <a:r>
              <a:rPr lang="en-US" dirty="0"/>
              <a:t>Providers can help ease tensions and provide support to family members by using positive approaches and proactive steps to build trusting relationships. Family members know the person with dementia best, and can be staff providers’ best allies and partners in providing high quality dementia care. </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16</a:t>
            </a:fld>
            <a:endParaRPr lang="en-US"/>
          </a:p>
        </p:txBody>
      </p:sp>
    </p:spTree>
    <p:extLst>
      <p:ext uri="{BB962C8B-B14F-4D97-AF65-F5344CB8AC3E}">
        <p14:creationId xmlns:p14="http://schemas.microsoft.com/office/powerpoint/2010/main" val="3714920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the next module, “</a:t>
            </a:r>
            <a:r>
              <a:rPr lang="en-US" b="1"/>
              <a:t>Interacting with Family Members,</a:t>
            </a:r>
            <a:r>
              <a:rPr lang="en-US"/>
              <a:t>” will further explore provider and staff relationships with family members and will review additional approaches for managing difficult interactions. </a:t>
            </a:r>
            <a:endParaRPr lang="en-US"/>
          </a:p>
        </p:txBody>
      </p:sp>
      <p:sp>
        <p:nvSpPr>
          <p:cNvPr id="4" name="Slide Number Placeholder 3"/>
          <p:cNvSpPr>
            <a:spLocks noGrp="1"/>
          </p:cNvSpPr>
          <p:nvPr>
            <p:ph type="sldNum" sz="quarter" idx="10"/>
          </p:nvPr>
        </p:nvSpPr>
        <p:spPr/>
        <p:txBody>
          <a:bodyPr/>
          <a:lstStyle/>
          <a:p>
            <a:fld id="{C2B0234C-C82E-4F83-845B-5B84651F9C91}" type="slidenum">
              <a:rPr lang="en-US" smtClean="0"/>
              <a:t>17</a:t>
            </a:fld>
            <a:endParaRPr lang="en-US"/>
          </a:p>
        </p:txBody>
      </p:sp>
    </p:spTree>
    <p:extLst>
      <p:ext uri="{BB962C8B-B14F-4D97-AF65-F5344CB8AC3E}">
        <p14:creationId xmlns:p14="http://schemas.microsoft.com/office/powerpoint/2010/main" val="47482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presentation is to discuss common changes that cause stress for families of persons with dementia, and how stress can influence interactions with staff.   We will also review some approaches that may help to ease tensions and build a positive partnership with family members.</a:t>
            </a:r>
          </a:p>
          <a:p>
            <a:r>
              <a:rPr lang="en-US" dirty="0"/>
              <a:t> </a:t>
            </a:r>
          </a:p>
          <a:p>
            <a:r>
              <a:rPr lang="en-US" dirty="0"/>
              <a:t>We hope this content will help staff work through some of the mixed feelings they often have about families of persons with dementia. As most know, some families are really helpful, pleasant, and easy-going, but others can be challenging to work with!  </a:t>
            </a:r>
          </a:p>
          <a:p>
            <a:r>
              <a:rPr lang="en-US" dirty="0"/>
              <a:t>Staff caregivers often feel disappointed, and a little aggravated when families seem critical of the care being provided. Most staff work hard to provide good quality care. Negative comments from family can seem very unfair. However, there are things that staff can do to help ease tension – which is what we will review in this module. </a:t>
            </a:r>
          </a:p>
          <a:p>
            <a:r>
              <a:rPr lang="en-US" dirty="0"/>
              <a:t> </a:t>
            </a:r>
          </a:p>
          <a:p>
            <a:r>
              <a:rPr lang="en-US" dirty="0"/>
              <a:t>Let’s start by thinking about all the demands that family members of persons with dementia face. </a:t>
            </a:r>
          </a:p>
          <a:p>
            <a:endParaRPr lang="en-US" dirty="0"/>
          </a:p>
        </p:txBody>
      </p:sp>
      <p:sp>
        <p:nvSpPr>
          <p:cNvPr id="5" name="Slide Number Placeholder 4"/>
          <p:cNvSpPr>
            <a:spLocks noGrp="1"/>
          </p:cNvSpPr>
          <p:nvPr>
            <p:ph type="sldNum" sz="quarter" idx="11"/>
          </p:nvPr>
        </p:nvSpPr>
        <p:spPr/>
        <p:txBody>
          <a:bodyPr/>
          <a:lstStyle/>
          <a:p>
            <a:fld id="{C2B0234C-C82E-4F83-845B-5B84651F9C91}" type="slidenum">
              <a:rPr lang="en-US" smtClean="0"/>
              <a:t>2</a:t>
            </a:fld>
            <a:endParaRPr lang="en-US"/>
          </a:p>
        </p:txBody>
      </p:sp>
    </p:spTree>
    <p:extLst>
      <p:ext uri="{BB962C8B-B14F-4D97-AF65-F5344CB8AC3E}">
        <p14:creationId xmlns:p14="http://schemas.microsoft.com/office/powerpoint/2010/main" val="116895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members play a wide variety of roles. They are often involved in providing care, overseeing changes in care settings, and acting on behalf of their loved one to provide information, make decisions, and assure best outcomes. </a:t>
            </a:r>
          </a:p>
          <a:p>
            <a:r>
              <a:rPr lang="en-US" dirty="0"/>
              <a:t> </a:t>
            </a:r>
          </a:p>
          <a:p>
            <a:r>
              <a:rPr lang="en-US" dirty="0"/>
              <a:t>Another key issue is that family caregivers are a diverse group and include spouses, adult children, grandchildren and others who care and support the person with dementia. The roles they play often depend on their relationship to the person with dementia. </a:t>
            </a:r>
          </a:p>
          <a:p>
            <a:r>
              <a:rPr lang="en-US" dirty="0"/>
              <a:t> </a:t>
            </a:r>
          </a:p>
          <a:p>
            <a:r>
              <a:rPr lang="en-US" dirty="0"/>
              <a:t>However, nearly all family caregivers experience loss, change, and stress right along with the person who has the disease – just in different ways. </a:t>
            </a:r>
          </a:p>
          <a:p>
            <a:pPr marL="174664" indent="-17466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C2B0234C-C82E-4F83-845B-5B84651F9C91}" type="slidenum">
              <a:rPr lang="en-US" smtClean="0"/>
              <a:t>3</a:t>
            </a:fld>
            <a:endParaRPr lang="en-US"/>
          </a:p>
        </p:txBody>
      </p:sp>
    </p:spTree>
    <p:extLst>
      <p:ext uri="{BB962C8B-B14F-4D97-AF65-F5344CB8AC3E}">
        <p14:creationId xmlns:p14="http://schemas.microsoft.com/office/powerpoint/2010/main" val="106655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reviewed in the module “Changing Needs”, the person with dementia becomes more dependent over time. By the end of the disease, the person is unable to do most activities of daily living by themselves. Family members “step up” and take on what the person can’t do, and often are happy to help! At the same time, the new demands can cause a variety of feelings, like uncertainty, anxiety, and sadness</a:t>
            </a:r>
          </a:p>
          <a:p>
            <a:r>
              <a:rPr lang="en-US" dirty="0"/>
              <a:t> </a:t>
            </a:r>
          </a:p>
          <a:p>
            <a:r>
              <a:rPr lang="en-US" dirty="0"/>
              <a:t>Family members need to learn what dementia IS, and how it affects people, and then make adjustments to their “usual” life in order to cope with a long list of new and ever-changing demands, everything from managing the household to helping with personal cares. It’s not easy and family members may not agree on what is best or right to do for their loved one. </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4</a:t>
            </a:fld>
            <a:endParaRPr lang="en-US"/>
          </a:p>
        </p:txBody>
      </p:sp>
    </p:spTree>
    <p:extLst>
      <p:ext uri="{BB962C8B-B14F-4D97-AF65-F5344CB8AC3E}">
        <p14:creationId xmlns:p14="http://schemas.microsoft.com/office/powerpoint/2010/main" val="207287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competing demands may make it hard to maintain balance in their lives. The time and resources needed to care for their loved one may become all-consuming. As the person with dementia needs more supervision and assistance, family has less time and energy left to do other important and enjoyable activities. </a:t>
            </a:r>
          </a:p>
          <a:p>
            <a:r>
              <a:rPr lang="en-US" dirty="0"/>
              <a:t> </a:t>
            </a:r>
          </a:p>
          <a:p>
            <a:r>
              <a:rPr lang="en-US" dirty="0"/>
              <a:t>Managing their own health, balancing work and other commitments, and making time for other family members and themselves is often difficult. For many, financial questions are another source of stress. These issues can add up, and lead to complications in the family member’s own health and well-being – which adds yet another layer of stress.</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5</a:t>
            </a:fld>
            <a:endParaRPr lang="en-US"/>
          </a:p>
        </p:txBody>
      </p:sp>
    </p:spTree>
    <p:extLst>
      <p:ext uri="{BB962C8B-B14F-4D97-AF65-F5344CB8AC3E}">
        <p14:creationId xmlns:p14="http://schemas.microsoft.com/office/powerpoint/2010/main" val="382636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source of stress comes with making decisions that are unfamiliar, and often unwanted. </a:t>
            </a:r>
          </a:p>
          <a:p>
            <a:r>
              <a:rPr lang="en-US" dirty="0"/>
              <a:t> </a:t>
            </a:r>
          </a:p>
          <a:p>
            <a:r>
              <a:rPr lang="en-US" dirty="0"/>
              <a:t>Family members are bombarded with needing to both “give up” control to others, like daily supervision and care, and “take control” over things they may not have previously managed.  It’s tough, and can lead to disagreements within the family, particularly when there are already longstanding family issues between members. </a:t>
            </a:r>
          </a:p>
          <a:p>
            <a:r>
              <a:rPr lang="en-US" dirty="0"/>
              <a:t> </a:t>
            </a:r>
          </a:p>
          <a:p>
            <a:r>
              <a:rPr lang="en-US" dirty="0"/>
              <a:t>Another big area of stress is the sense of uncertainty about what the person with dementia would want, AND the worry whether they are doing the best or right thing. </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6</a:t>
            </a:fld>
            <a:endParaRPr lang="en-US"/>
          </a:p>
        </p:txBody>
      </p:sp>
    </p:spTree>
    <p:extLst>
      <p:ext uri="{BB962C8B-B14F-4D97-AF65-F5344CB8AC3E}">
        <p14:creationId xmlns:p14="http://schemas.microsoft.com/office/powerpoint/2010/main" val="109591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person’s abilities and needs change over time, so do the demands for family caregivers. To family members, this can feel like a constant stream of questions about what comes next?  This list is just a sample of the challenges families face. </a:t>
            </a:r>
          </a:p>
          <a:p>
            <a:endParaRPr lang="en-US" dirty="0"/>
          </a:p>
          <a:p>
            <a:r>
              <a:rPr lang="en-US" dirty="0"/>
              <a:t>Self-doubt, guilt, fear and other emotional reactions are common as family members struggle to manage current routines and also think about challenges that lie ahead.</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7</a:t>
            </a:fld>
            <a:endParaRPr lang="en-US"/>
          </a:p>
        </p:txBody>
      </p:sp>
    </p:spTree>
    <p:extLst>
      <p:ext uri="{BB962C8B-B14F-4D97-AF65-F5344CB8AC3E}">
        <p14:creationId xmlns:p14="http://schemas.microsoft.com/office/powerpoint/2010/main" val="2064539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reaction among dementia family caregivers is the sense of “losing” their loved one a long time before physical death occurs. </a:t>
            </a:r>
          </a:p>
          <a:p>
            <a:r>
              <a:rPr lang="en-US" dirty="0"/>
              <a:t> </a:t>
            </a:r>
          </a:p>
          <a:p>
            <a:r>
              <a:rPr lang="en-US" dirty="0"/>
              <a:t>Families may worry about losing their loved one and being alone. They may be afraid of watching the person suffer, and wonder if they’ve “done enough.”</a:t>
            </a:r>
          </a:p>
          <a:p>
            <a:r>
              <a:rPr lang="en-US" dirty="0"/>
              <a:t> </a:t>
            </a:r>
          </a:p>
          <a:p>
            <a:r>
              <a:rPr lang="en-US" dirty="0"/>
              <a:t>Guilt can result from worry that they didn’t do enough, and show up as being “overprotective” or demanding. </a:t>
            </a:r>
          </a:p>
          <a:p>
            <a:r>
              <a:rPr lang="en-US" dirty="0"/>
              <a:t> </a:t>
            </a:r>
          </a:p>
          <a:p>
            <a:r>
              <a:rPr lang="en-US" dirty="0"/>
              <a:t>Anger is both a powerful and tricky emotion. It is important to note that many DIFFERENT emotions come across as anger. Guilt, sadness, fear, frustration, feeling powerless or helpless, or that </a:t>
            </a:r>
            <a:r>
              <a:rPr lang="en-US" u="sng" dirty="0"/>
              <a:t>this just isn’t fair,</a:t>
            </a:r>
            <a:r>
              <a:rPr lang="en-US" dirty="0"/>
              <a:t> can ALL be expressed as anger. </a:t>
            </a:r>
          </a:p>
          <a:p>
            <a:r>
              <a:rPr lang="en-US" dirty="0"/>
              <a:t> </a:t>
            </a:r>
          </a:p>
          <a:p>
            <a:r>
              <a:rPr lang="en-US" dirty="0"/>
              <a:t>As losses build, the emotional toll on the family members may also build, and sometimes the smallest events can trigger intense emotional reactions. Even family members who have worked to educate and prepare themselves for the challenges can “lose it” under the right conditions.</a:t>
            </a:r>
            <a:endParaRPr lang="en-US" dirty="0"/>
          </a:p>
        </p:txBody>
      </p:sp>
      <p:sp>
        <p:nvSpPr>
          <p:cNvPr id="4" name="Slide Number Placeholder 3"/>
          <p:cNvSpPr>
            <a:spLocks noGrp="1"/>
          </p:cNvSpPr>
          <p:nvPr>
            <p:ph type="sldNum" sz="quarter" idx="10"/>
          </p:nvPr>
        </p:nvSpPr>
        <p:spPr/>
        <p:txBody>
          <a:bodyPr/>
          <a:lstStyle/>
          <a:p>
            <a:fld id="{C2B0234C-C82E-4F83-845B-5B84651F9C91}" type="slidenum">
              <a:rPr lang="en-US" smtClean="0"/>
              <a:t>8</a:t>
            </a:fld>
            <a:endParaRPr lang="en-US"/>
          </a:p>
        </p:txBody>
      </p:sp>
    </p:spTree>
    <p:extLst>
      <p:ext uri="{BB962C8B-B14F-4D97-AF65-F5344CB8AC3E}">
        <p14:creationId xmlns:p14="http://schemas.microsoft.com/office/powerpoint/2010/main" val="1448784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recognize that sometimes staff contribute to problems by NOT paying attention to what the family is saying. Troubles often emerge when family feel like:</a:t>
            </a:r>
          </a:p>
          <a:p>
            <a:pPr marL="169530" indent="-169530">
              <a:buFont typeface="Arial" panose="020B0604020202020204" pitchFamily="34" charset="0"/>
              <a:buChar char="•"/>
            </a:pPr>
            <a:r>
              <a:rPr lang="en-US" dirty="0"/>
              <a:t>They haven’t been HEARD, or </a:t>
            </a:r>
          </a:p>
          <a:p>
            <a:pPr marL="169530" indent="-169530">
              <a:buFont typeface="Arial" panose="020B0604020202020204" pitchFamily="34" charset="0"/>
              <a:buChar char="•"/>
            </a:pPr>
            <a:r>
              <a:rPr lang="en-US" dirty="0"/>
              <a:t>They haven’t been TAKEN SERIOUSLY, or when</a:t>
            </a:r>
          </a:p>
          <a:p>
            <a:pPr marL="169530" indent="-169530">
              <a:buFont typeface="Arial" panose="020B0604020202020204" pitchFamily="34" charset="0"/>
              <a:buChar char="•"/>
            </a:pPr>
            <a:r>
              <a:rPr lang="en-US" dirty="0"/>
              <a:t>There are no opportunities to interact with staff about their concerns or observations.</a:t>
            </a:r>
          </a:p>
          <a:p>
            <a:r>
              <a:rPr lang="en-US" dirty="0"/>
              <a:t> </a:t>
            </a:r>
          </a:p>
          <a:p>
            <a:r>
              <a:rPr lang="en-US" dirty="0"/>
              <a:t>While staff caregivers don’t intend to leave family feeling that their concerns are unimportant, the often hurried pace of care can do just that! </a:t>
            </a:r>
          </a:p>
          <a:p>
            <a:r>
              <a:rPr lang="en-US" dirty="0"/>
              <a:t> </a:t>
            </a:r>
          </a:p>
          <a:p>
            <a:r>
              <a:rPr lang="en-US" dirty="0"/>
              <a:t>And there are also times when families are rightfully upset. There are times when the care is inadequate to meet the person’s needs, or perhaps the family member has calmly and repeatedly requested a change, and finally become angry because nothing has been done. Staff aren’t responsive to their concerns, and in their view, are not providing the best care possible to their loved one. They are annoyed, and with good reason.</a:t>
            </a:r>
            <a:endParaRPr lang="en-US" dirty="0"/>
          </a:p>
        </p:txBody>
      </p:sp>
      <p:sp>
        <p:nvSpPr>
          <p:cNvPr id="5" name="Slide Number Placeholder 4"/>
          <p:cNvSpPr>
            <a:spLocks noGrp="1"/>
          </p:cNvSpPr>
          <p:nvPr>
            <p:ph type="sldNum" sz="quarter" idx="11"/>
          </p:nvPr>
        </p:nvSpPr>
        <p:spPr/>
        <p:txBody>
          <a:bodyPr/>
          <a:lstStyle/>
          <a:p>
            <a:fld id="{C2B0234C-C82E-4F83-845B-5B84651F9C91}" type="slidenum">
              <a:rPr lang="en-US" smtClean="0"/>
              <a:t>9</a:t>
            </a:fld>
            <a:endParaRPr lang="en-US"/>
          </a:p>
        </p:txBody>
      </p:sp>
    </p:spTree>
    <p:extLst>
      <p:ext uri="{BB962C8B-B14F-4D97-AF65-F5344CB8AC3E}">
        <p14:creationId xmlns:p14="http://schemas.microsoft.com/office/powerpoint/2010/main" val="1224558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2245" y="433880"/>
            <a:ext cx="5650085" cy="763525"/>
          </a:xfrm>
          <a:noFill/>
          <a:effectLst>
            <a:outerShdw blurRad="50800" dist="38100" dir="2700000" algn="tl" rotWithShape="0">
              <a:prstClr val="black">
                <a:alpha val="40000"/>
              </a:prstClr>
            </a:outerShdw>
          </a:effectLst>
        </p:spPr>
        <p:txBody>
          <a:bodyPr>
            <a:normAutofit/>
          </a:bodyPr>
          <a:lstStyle>
            <a:lvl1pPr algn="r">
              <a:defRPr sz="3600">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2892245" y="1197405"/>
            <a:ext cx="5650085" cy="610820"/>
          </a:xfrm>
        </p:spPr>
        <p:txBody>
          <a:bodyPr>
            <a:normAutofit/>
          </a:bodyPr>
          <a:lstStyle>
            <a:lvl1pPr marL="0" indent="0" algn="r">
              <a:buNone/>
              <a:defRPr sz="2800" b="0"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xmlns="" id="{2FF2FD40-53AF-40E2-A13F-8BABAB36E1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8246070" cy="610821"/>
          </a:xfrm>
        </p:spPr>
        <p:txBody>
          <a:bodyPr>
            <a:normAutofit/>
          </a:bodyPr>
          <a:lstStyle>
            <a:lvl1pPr algn="l">
              <a:defRPr sz="3600" baseline="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044701"/>
            <a:ext cx="8246070" cy="3817624"/>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5" y="281175"/>
            <a:ext cx="6108200" cy="572644"/>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81425" y="1044701"/>
            <a:ext cx="6108200" cy="3663766"/>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433880"/>
            <a:ext cx="8093365" cy="610820"/>
          </a:xfrm>
        </p:spPr>
        <p:txBody>
          <a:bodyPr>
            <a:normAutofit/>
          </a:bodyPr>
          <a:lstStyle>
            <a:lvl1pPr algn="l">
              <a:defRPr sz="3600" baseline="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80" y="1335828"/>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80" y="1808225"/>
            <a:ext cx="4040188"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1" y="1335828"/>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1" y="1808225"/>
            <a:ext cx="4041775"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9/9/2018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9/9/2018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9/9/2018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9/9/2018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xmlns="" id="{DC36905C-C2C2-43A4-A6D9-5CA2ED246A55}"/>
              </a:ext>
            </a:extLst>
          </p:cNvPr>
          <p:cNvSpPr txBox="1"/>
          <p:nvPr userDrawn="1"/>
        </p:nvSpPr>
        <p:spPr>
          <a:xfrm>
            <a:off x="-9150" y="5213747"/>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5195" y="281174"/>
            <a:ext cx="7468820" cy="1169789"/>
          </a:xfrm>
        </p:spPr>
        <p:txBody>
          <a:bodyPr>
            <a:normAutofit fontScale="90000"/>
          </a:bodyPr>
          <a:lstStyle/>
          <a:p>
            <a:r>
              <a:rPr lang="en-US" sz="4000" dirty="0">
                <a:solidFill>
                  <a:schemeClr val="bg1"/>
                </a:solidFill>
                <a:latin typeface="Book Antiqua" panose="02040602050305030304" pitchFamily="18" charset="0"/>
              </a:rPr>
              <a:t>Role Changes for Family Members</a:t>
            </a:r>
            <a:r>
              <a:rPr lang="en-US" dirty="0"/>
              <a:t/>
            </a:r>
            <a:br>
              <a:rPr lang="en-US" dirty="0"/>
            </a:br>
            <a:endParaRPr lang="en-US" dirty="0"/>
          </a:p>
        </p:txBody>
      </p:sp>
      <p:sp>
        <p:nvSpPr>
          <p:cNvPr id="3" name="Subtitle 2"/>
          <p:cNvSpPr>
            <a:spLocks noGrp="1"/>
          </p:cNvSpPr>
          <p:nvPr>
            <p:ph type="subTitle" idx="1"/>
          </p:nvPr>
        </p:nvSpPr>
        <p:spPr>
          <a:xfrm>
            <a:off x="2434130" y="866068"/>
            <a:ext cx="6552590" cy="793185"/>
          </a:xfrm>
        </p:spPr>
        <p:txBody>
          <a:bodyPr>
            <a:noAutofit/>
          </a:bodyPr>
          <a:lstStyle/>
          <a:p>
            <a:r>
              <a:rPr lang="en-US" i="1" dirty="0">
                <a:solidFill>
                  <a:srgbClr val="FFFF00"/>
                </a:solidFill>
                <a:latin typeface="Book Antiqua" panose="02040602050305030304" pitchFamily="18" charset="0"/>
              </a:rPr>
              <a:t>Partnerships to Improve Care and Quality of Life for Person with Dementia</a:t>
            </a:r>
          </a:p>
        </p:txBody>
      </p:sp>
    </p:spTree>
    <p:extLst>
      <p:ext uri="{BB962C8B-B14F-4D97-AF65-F5344CB8AC3E}">
        <p14:creationId xmlns:p14="http://schemas.microsoft.com/office/powerpoint/2010/main" val="322082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effectLst/>
                <a:latin typeface="Book Antiqua" panose="02040602050305030304" pitchFamily="18" charset="0"/>
              </a:rPr>
              <a:t>Breakout </a:t>
            </a:r>
            <a:r>
              <a:rPr lang="en-US" dirty="0" smtClean="0">
                <a:solidFill>
                  <a:srgbClr val="0070C0"/>
                </a:solidFill>
                <a:effectLst/>
                <a:latin typeface="Book Antiqua" panose="02040602050305030304" pitchFamily="18" charset="0"/>
              </a:rPr>
              <a:t>Moment</a:t>
            </a:r>
            <a:endParaRPr lang="en-US" dirty="0">
              <a:solidFill>
                <a:srgbClr val="0070C0"/>
              </a:solidFill>
              <a:effectLst/>
              <a:latin typeface="Book Antiqua" panose="02040602050305030304" pitchFamily="18" charset="0"/>
            </a:endParaRPr>
          </a:p>
        </p:txBody>
      </p:sp>
      <p:pic>
        <p:nvPicPr>
          <p:cNvPr id="11" name="06_AddThoughts_Sara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86835" y="1197405"/>
            <a:ext cx="6107112" cy="343535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0766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281175"/>
            <a:ext cx="8246070" cy="610821"/>
          </a:xfrm>
        </p:spPr>
        <p:txBody>
          <a:bodyPr>
            <a:noAutofit/>
          </a:bodyPr>
          <a:lstStyle/>
          <a:p>
            <a:r>
              <a:rPr lang="en-US" dirty="0">
                <a:solidFill>
                  <a:srgbClr val="0070C0"/>
                </a:solidFill>
                <a:effectLst/>
                <a:latin typeface="Book Antiqua" panose="02040602050305030304" pitchFamily="18" charset="0"/>
              </a:rPr>
              <a:t>Responding to </a:t>
            </a:r>
            <a:r>
              <a:rPr lang="en-US" dirty="0" smtClean="0">
                <a:solidFill>
                  <a:srgbClr val="0070C0"/>
                </a:solidFill>
                <a:effectLst/>
                <a:latin typeface="Book Antiqua" panose="02040602050305030304" pitchFamily="18" charset="0"/>
              </a:rPr>
              <a:t>Upset Feelings</a:t>
            </a:r>
            <a:endParaRPr lang="en-US"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448966" y="891996"/>
            <a:ext cx="8398774" cy="3817624"/>
          </a:xfrm>
        </p:spPr>
        <p:txBody>
          <a:bodyPr>
            <a:normAutofit/>
          </a:bodyPr>
          <a:lstStyle/>
          <a:p>
            <a:pPr marL="0" indent="0">
              <a:spcBef>
                <a:spcPts val="0"/>
              </a:spcBef>
              <a:buNone/>
            </a:pPr>
            <a:r>
              <a:rPr lang="en-US" sz="2400" b="1" dirty="0" smtClean="0">
                <a:solidFill>
                  <a:srgbClr val="C00000"/>
                </a:solidFill>
                <a:latin typeface="Book Antiqua" panose="02040602050305030304" pitchFamily="18" charset="0"/>
              </a:rPr>
              <a:t>Step #1</a:t>
            </a:r>
            <a:r>
              <a:rPr lang="en-US" sz="2400" b="1" dirty="0">
                <a:solidFill>
                  <a:srgbClr val="C00000"/>
                </a:solidFill>
                <a:latin typeface="Book Antiqua" panose="02040602050305030304" pitchFamily="18" charset="0"/>
              </a:rPr>
              <a:t>: </a:t>
            </a:r>
            <a:r>
              <a:rPr lang="en-US" sz="2400" b="1" dirty="0" smtClean="0">
                <a:solidFill>
                  <a:srgbClr val="C00000"/>
                </a:solidFill>
                <a:latin typeface="Book Antiqua" panose="02040602050305030304" pitchFamily="18" charset="0"/>
                <a:sym typeface="Wingdings" panose="05000000000000000000" pitchFamily="2" charset="2"/>
              </a:rPr>
              <a:t>Understand emotional reactions in “context” of stress</a:t>
            </a:r>
            <a:endParaRPr lang="en-US" sz="2400" b="1" dirty="0">
              <a:solidFill>
                <a:srgbClr val="C00000"/>
              </a:solidFill>
              <a:latin typeface="Book Antiqua" panose="02040602050305030304" pitchFamily="18" charset="0"/>
              <a:sym typeface="Wingdings" panose="05000000000000000000" pitchFamily="2" charset="2"/>
            </a:endParaRPr>
          </a:p>
          <a:p>
            <a:pPr>
              <a:spcBef>
                <a:spcPts val="0"/>
              </a:spcBef>
              <a:buClr>
                <a:srgbClr val="0070C0"/>
              </a:buClr>
              <a:buFont typeface="Wingdings" panose="05000000000000000000" pitchFamily="2" charset="2"/>
              <a:buChar char="v"/>
            </a:pPr>
            <a:r>
              <a:rPr lang="en-US" sz="2400" dirty="0">
                <a:latin typeface="Book Antiqua" panose="02040602050305030304" pitchFamily="18" charset="0"/>
              </a:rPr>
              <a:t>L</a:t>
            </a:r>
            <a:r>
              <a:rPr lang="en-US" sz="2400" dirty="0" smtClean="0">
                <a:latin typeface="Book Antiqua" panose="02040602050305030304" pitchFamily="18" charset="0"/>
              </a:rPr>
              <a:t>oss and life change is stressful: sadness, frustration, anger at life</a:t>
            </a:r>
          </a:p>
          <a:p>
            <a:pPr>
              <a:spcBef>
                <a:spcPts val="0"/>
              </a:spcBef>
              <a:buClr>
                <a:srgbClr val="0070C0"/>
              </a:buClr>
              <a:buFont typeface="Wingdings" panose="05000000000000000000" pitchFamily="2" charset="2"/>
              <a:buChar char="v"/>
            </a:pPr>
            <a:r>
              <a:rPr lang="en-US" sz="2400" dirty="0" smtClean="0">
                <a:latin typeface="Book Antiqua" panose="02040602050305030304" pitchFamily="18" charset="0"/>
              </a:rPr>
              <a:t>Some emotional reactions </a:t>
            </a:r>
            <a:r>
              <a:rPr lang="en-US" sz="2400" u="sng" dirty="0" smtClean="0">
                <a:latin typeface="Book Antiqua" panose="02040602050305030304" pitchFamily="18" charset="0"/>
              </a:rPr>
              <a:t>don’t </a:t>
            </a:r>
            <a:r>
              <a:rPr lang="en-US" sz="2400" u="sng" dirty="0">
                <a:latin typeface="Book Antiqua" panose="02040602050305030304" pitchFamily="18" charset="0"/>
              </a:rPr>
              <a:t>fit the situation</a:t>
            </a:r>
          </a:p>
          <a:p>
            <a:pPr>
              <a:spcBef>
                <a:spcPts val="0"/>
              </a:spcBef>
              <a:buClr>
                <a:srgbClr val="0070C0"/>
              </a:buClr>
              <a:buFont typeface="Wingdings" panose="05000000000000000000" pitchFamily="2" charset="2"/>
              <a:buChar char="v"/>
            </a:pPr>
            <a:r>
              <a:rPr lang="en-US" sz="2400" dirty="0" smtClean="0">
                <a:latin typeface="Book Antiqua" panose="02040602050305030304" pitchFamily="18" charset="0"/>
              </a:rPr>
              <a:t>You, your service, or care approach are just the </a:t>
            </a:r>
            <a:r>
              <a:rPr lang="en-US" sz="2400" dirty="0">
                <a:latin typeface="Book Antiqua" panose="02040602050305030304" pitchFamily="18" charset="0"/>
              </a:rPr>
              <a:t>“target” </a:t>
            </a:r>
          </a:p>
          <a:p>
            <a:pPr>
              <a:spcBef>
                <a:spcPts val="0"/>
              </a:spcBef>
              <a:buClr>
                <a:srgbClr val="0070C0"/>
              </a:buClr>
              <a:buFont typeface="Wingdings" panose="05000000000000000000" pitchFamily="2" charset="2"/>
              <a:buChar char="v"/>
            </a:pPr>
            <a:r>
              <a:rPr lang="en-US" sz="2400" dirty="0" smtClean="0">
                <a:latin typeface="Book Antiqua" panose="02040602050305030304" pitchFamily="18" charset="0"/>
              </a:rPr>
              <a:t>Distress with LIFE is </a:t>
            </a:r>
            <a:r>
              <a:rPr lang="en-US" sz="2400" dirty="0">
                <a:latin typeface="Book Antiqua" panose="02040602050305030304" pitchFamily="18" charset="0"/>
              </a:rPr>
              <a:t>directed at you… </a:t>
            </a:r>
            <a:r>
              <a:rPr lang="en-US" sz="2400" i="1" dirty="0">
                <a:latin typeface="Book Antiqua" panose="02040602050305030304" pitchFamily="18" charset="0"/>
              </a:rPr>
              <a:t>but </a:t>
            </a:r>
            <a:r>
              <a:rPr lang="en-US" sz="2400" i="1" dirty="0" smtClean="0">
                <a:latin typeface="Book Antiqua" panose="02040602050305030304" pitchFamily="18" charset="0"/>
              </a:rPr>
              <a:t>you aren’t the real problem!!!</a:t>
            </a:r>
            <a:endParaRPr lang="en-US" sz="2400" i="1" dirty="0">
              <a:latin typeface="Book Antiqua" panose="02040602050305030304" pitchFamily="18" charset="0"/>
            </a:endParaRPr>
          </a:p>
        </p:txBody>
      </p:sp>
    </p:spTree>
    <p:extLst>
      <p:ext uri="{BB962C8B-B14F-4D97-AF65-F5344CB8AC3E}">
        <p14:creationId xmlns:p14="http://schemas.microsoft.com/office/powerpoint/2010/main" val="2241182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281175"/>
            <a:ext cx="6862575" cy="572644"/>
          </a:xfrm>
        </p:spPr>
        <p:txBody>
          <a:bodyPr>
            <a:noAutofit/>
          </a:bodyPr>
          <a:lstStyle/>
          <a:p>
            <a:r>
              <a:rPr lang="en-US" sz="3200" dirty="0">
                <a:solidFill>
                  <a:srgbClr val="0070C0"/>
                </a:solidFill>
                <a:effectLst/>
                <a:latin typeface="Book Antiqua" panose="02040602050305030304" pitchFamily="18" charset="0"/>
              </a:rPr>
              <a:t>Responding to Emotional Reactions</a:t>
            </a:r>
          </a:p>
        </p:txBody>
      </p:sp>
      <p:sp>
        <p:nvSpPr>
          <p:cNvPr id="3" name="Content Placeholder 2"/>
          <p:cNvSpPr>
            <a:spLocks noGrp="1"/>
          </p:cNvSpPr>
          <p:nvPr>
            <p:ph idx="1"/>
          </p:nvPr>
        </p:nvSpPr>
        <p:spPr>
          <a:xfrm>
            <a:off x="2434131" y="1197405"/>
            <a:ext cx="6413610" cy="3663766"/>
          </a:xfrm>
        </p:spPr>
        <p:txBody>
          <a:bodyPr lIns="0" rIns="0">
            <a:normAutofit fontScale="85000" lnSpcReduction="10000"/>
          </a:bodyPr>
          <a:lstStyle/>
          <a:p>
            <a:pPr marL="0" indent="0">
              <a:buNone/>
            </a:pPr>
            <a:r>
              <a:rPr lang="en-US" sz="2400" b="1" dirty="0" smtClean="0">
                <a:solidFill>
                  <a:srgbClr val="C00000"/>
                </a:solidFill>
                <a:latin typeface="Book Antiqua" panose="02040602050305030304" pitchFamily="18" charset="0"/>
              </a:rPr>
              <a:t>Step </a:t>
            </a:r>
            <a:r>
              <a:rPr lang="en-US" sz="2400" b="1" dirty="0">
                <a:solidFill>
                  <a:srgbClr val="C00000"/>
                </a:solidFill>
                <a:latin typeface="Book Antiqua" panose="02040602050305030304" pitchFamily="18" charset="0"/>
              </a:rPr>
              <a:t>#2: Help families through their emotional distress</a:t>
            </a:r>
          </a:p>
          <a:p>
            <a:pPr>
              <a:buClr>
                <a:srgbClr val="0070C0"/>
              </a:buClr>
              <a:buFont typeface="Wingdings" panose="05000000000000000000" pitchFamily="2" charset="2"/>
              <a:buChar char="v"/>
            </a:pPr>
            <a:r>
              <a:rPr lang="en-US" sz="2400" dirty="0" smtClean="0">
                <a:latin typeface="Book Antiqua" panose="02040602050305030304" pitchFamily="18" charset="0"/>
              </a:rPr>
              <a:t>Take a deep breath; work to be calm, even if you feel upset!</a:t>
            </a:r>
          </a:p>
          <a:p>
            <a:pPr>
              <a:buClr>
                <a:srgbClr val="0070C0"/>
              </a:buClr>
              <a:buFont typeface="Wingdings" panose="05000000000000000000" pitchFamily="2" charset="2"/>
              <a:buChar char="v"/>
            </a:pPr>
            <a:r>
              <a:rPr lang="en-US" sz="2400" dirty="0" smtClean="0">
                <a:latin typeface="Book Antiqua" panose="02040602050305030304" pitchFamily="18" charset="0"/>
              </a:rPr>
              <a:t>Avoid “correcting”, </a:t>
            </a:r>
            <a:r>
              <a:rPr lang="en-US" sz="2400" dirty="0">
                <a:latin typeface="Book Antiqua" panose="02040602050305030304" pitchFamily="18" charset="0"/>
              </a:rPr>
              <a:t>arguing or </a:t>
            </a:r>
            <a:r>
              <a:rPr lang="en-US" sz="2400" dirty="0" smtClean="0">
                <a:latin typeface="Book Antiqua" panose="02040602050305030304" pitchFamily="18" charset="0"/>
              </a:rPr>
              <a:t>disagreeing </a:t>
            </a:r>
            <a:endParaRPr lang="en-US" sz="2400" dirty="0">
              <a:latin typeface="Book Antiqua" panose="02040602050305030304" pitchFamily="18" charset="0"/>
            </a:endParaRPr>
          </a:p>
          <a:p>
            <a:pPr>
              <a:buClr>
                <a:srgbClr val="0070C0"/>
              </a:buClr>
              <a:buFont typeface="Wingdings" panose="05000000000000000000" pitchFamily="2" charset="2"/>
              <a:buChar char="v"/>
            </a:pPr>
            <a:r>
              <a:rPr lang="en-US" sz="2400" dirty="0">
                <a:latin typeface="Book Antiqua" panose="02040602050305030304" pitchFamily="18" charset="0"/>
              </a:rPr>
              <a:t>Apologize for any misunderstanding </a:t>
            </a:r>
            <a:endParaRPr lang="en-US" sz="2400" dirty="0" smtClean="0">
              <a:latin typeface="Book Antiqua" panose="02040602050305030304" pitchFamily="18" charset="0"/>
            </a:endParaRPr>
          </a:p>
          <a:p>
            <a:pPr>
              <a:buClr>
                <a:srgbClr val="0070C0"/>
              </a:buClr>
              <a:buFont typeface="Wingdings" panose="05000000000000000000" pitchFamily="2" charset="2"/>
              <a:buChar char="v"/>
            </a:pPr>
            <a:r>
              <a:rPr lang="en-US" sz="2400" dirty="0" smtClean="0">
                <a:latin typeface="Book Antiqua" panose="02040602050305030304" pitchFamily="18" charset="0"/>
              </a:rPr>
              <a:t>Make </a:t>
            </a:r>
            <a:r>
              <a:rPr lang="en-US" sz="2400" dirty="0">
                <a:latin typeface="Book Antiqua" panose="02040602050305030304" pitchFamily="18" charset="0"/>
              </a:rPr>
              <a:t>clear that you </a:t>
            </a:r>
            <a:r>
              <a:rPr lang="en-US" sz="2400" dirty="0" smtClean="0">
                <a:latin typeface="Book Antiqua" panose="02040602050305030304" pitchFamily="18" charset="0"/>
              </a:rPr>
              <a:t>WANT </a:t>
            </a:r>
            <a:r>
              <a:rPr lang="en-US" sz="2400" dirty="0">
                <a:latin typeface="Book Antiqua" panose="02040602050305030304" pitchFamily="18" charset="0"/>
              </a:rPr>
              <a:t>to understand and help</a:t>
            </a:r>
          </a:p>
          <a:p>
            <a:pPr>
              <a:buClr>
                <a:srgbClr val="0070C0"/>
              </a:buClr>
              <a:buFont typeface="Wingdings" panose="05000000000000000000" pitchFamily="2" charset="2"/>
              <a:buChar char="v"/>
            </a:pPr>
            <a:r>
              <a:rPr lang="en-US" sz="2400" dirty="0">
                <a:latin typeface="Book Antiqua" panose="02040602050305030304" pitchFamily="18" charset="0"/>
              </a:rPr>
              <a:t>Suggest getting other team members </a:t>
            </a:r>
            <a:r>
              <a:rPr lang="en-US" sz="2400" dirty="0" smtClean="0">
                <a:latin typeface="Book Antiqua" panose="02040602050305030304" pitchFamily="18" charset="0"/>
              </a:rPr>
              <a:t>involved</a:t>
            </a:r>
          </a:p>
          <a:p>
            <a:pPr lvl="1">
              <a:buClr>
                <a:srgbClr val="006600"/>
              </a:buClr>
              <a:buFont typeface="Wingdings" panose="05000000000000000000" pitchFamily="2" charset="2"/>
              <a:buChar char="ü"/>
            </a:pPr>
            <a:r>
              <a:rPr lang="en-US" sz="2100" dirty="0" smtClean="0">
                <a:latin typeface="Book Antiqua" panose="02040602050305030304" pitchFamily="18" charset="0"/>
              </a:rPr>
              <a:t>“Let’s go visit with [our social worker, director of nursing]”</a:t>
            </a:r>
          </a:p>
          <a:p>
            <a:pPr lvl="1">
              <a:buClr>
                <a:srgbClr val="006600"/>
              </a:buClr>
              <a:buFont typeface="Wingdings" panose="05000000000000000000" pitchFamily="2" charset="2"/>
              <a:buChar char="ü"/>
            </a:pPr>
            <a:r>
              <a:rPr lang="en-US" sz="2100" dirty="0" smtClean="0">
                <a:latin typeface="Book Antiqua" panose="02040602050305030304" pitchFamily="18" charset="0"/>
              </a:rPr>
              <a:t>“I’d really like you to talk with my supervisor; let me call her right now.”</a:t>
            </a:r>
            <a:endParaRPr lang="en-US" sz="2100" dirty="0">
              <a:latin typeface="Book Antiqua" panose="02040602050305030304" pitchFamily="18" charset="0"/>
            </a:endParaRPr>
          </a:p>
          <a:p>
            <a:pPr marL="0" indent="0">
              <a:buNone/>
            </a:pPr>
            <a:endParaRPr lang="en-US" dirty="0"/>
          </a:p>
        </p:txBody>
      </p:sp>
    </p:spTree>
    <p:extLst>
      <p:ext uri="{BB962C8B-B14F-4D97-AF65-F5344CB8AC3E}">
        <p14:creationId xmlns:p14="http://schemas.microsoft.com/office/powerpoint/2010/main" val="789646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effectLst/>
                <a:latin typeface="Book Antiqua" panose="02040602050305030304" pitchFamily="18" charset="0"/>
              </a:rPr>
              <a:t>Respond, don’t react</a:t>
            </a:r>
          </a:p>
        </p:txBody>
      </p:sp>
      <p:sp>
        <p:nvSpPr>
          <p:cNvPr id="3" name="Content Placeholder 2"/>
          <p:cNvSpPr>
            <a:spLocks noGrp="1"/>
          </p:cNvSpPr>
          <p:nvPr>
            <p:ph idx="1"/>
          </p:nvPr>
        </p:nvSpPr>
        <p:spPr>
          <a:xfrm>
            <a:off x="2281425" y="1044701"/>
            <a:ext cx="6566316" cy="3663766"/>
          </a:xfrm>
        </p:spPr>
        <p:txBody>
          <a:bodyPr>
            <a:normAutofit fontScale="92500"/>
          </a:bodyPr>
          <a:lstStyle/>
          <a:p>
            <a:pPr>
              <a:buClr>
                <a:srgbClr val="0070C0"/>
              </a:buClr>
              <a:buFont typeface="Wingdings" panose="05000000000000000000" pitchFamily="2" charset="2"/>
              <a:buChar char="v"/>
            </a:pPr>
            <a:r>
              <a:rPr lang="en-US" sz="2400" dirty="0" smtClean="0">
                <a:latin typeface="Book Antiqua" panose="02040602050305030304" pitchFamily="18" charset="0"/>
              </a:rPr>
              <a:t>Listen </a:t>
            </a:r>
            <a:r>
              <a:rPr lang="en-US" sz="2400" dirty="0">
                <a:latin typeface="Book Antiqua" panose="02040602050305030304" pitchFamily="18" charset="0"/>
              </a:rPr>
              <a:t>with the intent of </a:t>
            </a:r>
            <a:r>
              <a:rPr lang="en-US" sz="2400" u="sng" dirty="0">
                <a:latin typeface="Book Antiqua" panose="02040602050305030304" pitchFamily="18" charset="0"/>
              </a:rPr>
              <a:t>understanding</a:t>
            </a:r>
          </a:p>
          <a:p>
            <a:pPr>
              <a:buClr>
                <a:srgbClr val="0070C0"/>
              </a:buClr>
              <a:buFont typeface="Wingdings" panose="05000000000000000000" pitchFamily="2" charset="2"/>
              <a:buChar char="v"/>
            </a:pPr>
            <a:r>
              <a:rPr lang="en-US" sz="2400" dirty="0">
                <a:latin typeface="Book Antiqua" panose="02040602050305030304" pitchFamily="18" charset="0"/>
              </a:rPr>
              <a:t>Think about the family member’s perspective</a:t>
            </a:r>
          </a:p>
          <a:p>
            <a:pPr>
              <a:buClr>
                <a:srgbClr val="0070C0"/>
              </a:buClr>
              <a:buFont typeface="Wingdings" panose="05000000000000000000" pitchFamily="2" charset="2"/>
              <a:buChar char="v"/>
            </a:pPr>
            <a:r>
              <a:rPr lang="en-US" sz="2400" dirty="0">
                <a:latin typeface="Book Antiqua" panose="02040602050305030304" pitchFamily="18" charset="0"/>
              </a:rPr>
              <a:t>Take into consideration:</a:t>
            </a:r>
          </a:p>
          <a:p>
            <a:pPr lvl="1">
              <a:buClr>
                <a:srgbClr val="006600"/>
              </a:buClr>
              <a:buFont typeface="Wingdings" panose="05000000000000000000" pitchFamily="2" charset="2"/>
              <a:buChar char="ü"/>
            </a:pPr>
            <a:r>
              <a:rPr lang="en-US" sz="2200" dirty="0">
                <a:latin typeface="Book Antiqua" panose="02040602050305030304" pitchFamily="18" charset="0"/>
              </a:rPr>
              <a:t>Longstanding values, experiences, lifestyle that may come into play</a:t>
            </a:r>
          </a:p>
          <a:p>
            <a:pPr lvl="1">
              <a:buClr>
                <a:srgbClr val="006600"/>
              </a:buClr>
              <a:buFont typeface="Wingdings" panose="05000000000000000000" pitchFamily="2" charset="2"/>
              <a:buChar char="ü"/>
            </a:pPr>
            <a:r>
              <a:rPr lang="en-US" sz="2200" dirty="0">
                <a:latin typeface="Book Antiqua" panose="02040602050305030304" pitchFamily="18" charset="0"/>
              </a:rPr>
              <a:t>Personal and family needs</a:t>
            </a:r>
          </a:p>
          <a:p>
            <a:pPr lvl="1">
              <a:buClr>
                <a:srgbClr val="006600"/>
              </a:buClr>
              <a:buFont typeface="Wingdings" panose="05000000000000000000" pitchFamily="2" charset="2"/>
              <a:buChar char="ü"/>
            </a:pPr>
            <a:r>
              <a:rPr lang="en-US" sz="2200" dirty="0">
                <a:latin typeface="Book Antiqua" panose="02040602050305030304" pitchFamily="18" charset="0"/>
              </a:rPr>
              <a:t>Social, environmental, and health-related factors</a:t>
            </a:r>
          </a:p>
          <a:p>
            <a:pPr>
              <a:buClr>
                <a:srgbClr val="0070C0"/>
              </a:buClr>
              <a:buFont typeface="Wingdings" panose="05000000000000000000" pitchFamily="2" charset="2"/>
              <a:buChar char="v"/>
            </a:pPr>
            <a:r>
              <a:rPr lang="en-US" sz="2400" dirty="0">
                <a:latin typeface="Book Antiqua" panose="02040602050305030304" pitchFamily="18" charset="0"/>
              </a:rPr>
              <a:t>Ask yourself: </a:t>
            </a:r>
            <a:r>
              <a:rPr lang="en-US" sz="2400" b="1" i="1" dirty="0" smtClean="0">
                <a:solidFill>
                  <a:srgbClr val="C00000"/>
                </a:solidFill>
                <a:latin typeface="Book Antiqua" panose="02040602050305030304" pitchFamily="18" charset="0"/>
              </a:rPr>
              <a:t>What </a:t>
            </a:r>
            <a:r>
              <a:rPr lang="en-US" sz="2400" b="1" i="1" dirty="0">
                <a:solidFill>
                  <a:srgbClr val="C00000"/>
                </a:solidFill>
                <a:latin typeface="Book Antiqua" panose="02040602050305030304" pitchFamily="18" charset="0"/>
              </a:rPr>
              <a:t>else is going on here?</a:t>
            </a:r>
          </a:p>
        </p:txBody>
      </p:sp>
    </p:spTree>
    <p:extLst>
      <p:ext uri="{BB962C8B-B14F-4D97-AF65-F5344CB8AC3E}">
        <p14:creationId xmlns:p14="http://schemas.microsoft.com/office/powerpoint/2010/main" val="3016845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281175"/>
            <a:ext cx="6862574" cy="572644"/>
          </a:xfrm>
        </p:spPr>
        <p:txBody>
          <a:bodyPr>
            <a:noAutofit/>
          </a:bodyPr>
          <a:lstStyle/>
          <a:p>
            <a:r>
              <a:rPr lang="en-US" sz="3200" dirty="0">
                <a:solidFill>
                  <a:srgbClr val="0070C0"/>
                </a:solidFill>
                <a:effectLst/>
                <a:latin typeface="Book Antiqua" panose="02040602050305030304" pitchFamily="18" charset="0"/>
              </a:rPr>
              <a:t>Introduce “Knowing the person”</a:t>
            </a:r>
          </a:p>
        </p:txBody>
      </p:sp>
      <p:sp>
        <p:nvSpPr>
          <p:cNvPr id="3" name="Content Placeholder 2"/>
          <p:cNvSpPr>
            <a:spLocks noGrp="1"/>
          </p:cNvSpPr>
          <p:nvPr>
            <p:ph idx="1"/>
          </p:nvPr>
        </p:nvSpPr>
        <p:spPr>
          <a:xfrm>
            <a:off x="2281425" y="1044701"/>
            <a:ext cx="6719020" cy="3817624"/>
          </a:xfrm>
        </p:spPr>
        <p:txBody>
          <a:bodyPr>
            <a:normAutofit lnSpcReduction="10000"/>
          </a:bodyPr>
          <a:lstStyle/>
          <a:p>
            <a:pPr marL="0" indent="0">
              <a:buNone/>
            </a:pPr>
            <a:r>
              <a:rPr lang="en-US" sz="2200" b="1" dirty="0">
                <a:solidFill>
                  <a:srgbClr val="C00000"/>
                </a:solidFill>
                <a:latin typeface="Book Antiqua" panose="02040602050305030304" pitchFamily="18" charset="0"/>
              </a:rPr>
              <a:t>Work toward </a:t>
            </a:r>
            <a:r>
              <a:rPr lang="en-US" sz="2200" b="1" dirty="0" smtClean="0">
                <a:solidFill>
                  <a:srgbClr val="C00000"/>
                </a:solidFill>
                <a:latin typeface="Book Antiqua" panose="02040602050305030304" pitchFamily="18" charset="0"/>
              </a:rPr>
              <a:t>a “partnership </a:t>
            </a:r>
            <a:r>
              <a:rPr lang="en-US" sz="2200" b="1" dirty="0">
                <a:solidFill>
                  <a:srgbClr val="C00000"/>
                </a:solidFill>
                <a:latin typeface="Book Antiqua" panose="02040602050305030304" pitchFamily="18" charset="0"/>
              </a:rPr>
              <a:t>in </a:t>
            </a:r>
            <a:r>
              <a:rPr lang="en-US" sz="2200" b="1" dirty="0" smtClean="0">
                <a:solidFill>
                  <a:srgbClr val="C00000"/>
                </a:solidFill>
                <a:latin typeface="Book Antiqua" panose="02040602050305030304" pitchFamily="18" charset="0"/>
              </a:rPr>
              <a:t>caring” </a:t>
            </a:r>
            <a:r>
              <a:rPr lang="en-US" sz="2200" b="1" dirty="0">
                <a:solidFill>
                  <a:srgbClr val="C00000"/>
                </a:solidFill>
                <a:latin typeface="Book Antiqua" panose="02040602050305030304" pitchFamily="18" charset="0"/>
              </a:rPr>
              <a:t>approach</a:t>
            </a:r>
          </a:p>
          <a:p>
            <a:pPr>
              <a:buClr>
                <a:srgbClr val="0070C0"/>
              </a:buClr>
              <a:buFont typeface="Wingdings" panose="05000000000000000000" pitchFamily="2" charset="2"/>
              <a:buChar char="v"/>
            </a:pPr>
            <a:r>
              <a:rPr lang="en-US" sz="2200" dirty="0" smtClean="0">
                <a:latin typeface="Book Antiqua" panose="02040602050305030304" pitchFamily="18" charset="0"/>
              </a:rPr>
              <a:t>Appreciate and value family members</a:t>
            </a:r>
          </a:p>
          <a:p>
            <a:pPr>
              <a:buClr>
                <a:srgbClr val="0070C0"/>
              </a:buClr>
              <a:buFont typeface="Wingdings" panose="05000000000000000000" pitchFamily="2" charset="2"/>
              <a:buChar char="v"/>
            </a:pPr>
            <a:r>
              <a:rPr lang="en-US" sz="2200" dirty="0" smtClean="0">
                <a:latin typeface="Book Antiqua" panose="02040602050305030304" pitchFamily="18" charset="0"/>
              </a:rPr>
              <a:t>Emphasize </a:t>
            </a:r>
            <a:r>
              <a:rPr lang="en-US" sz="2200" dirty="0">
                <a:latin typeface="Book Antiqua" panose="02040602050305030304" pitchFamily="18" charset="0"/>
              </a:rPr>
              <a:t>family’s role in “knowing the person with dementia”</a:t>
            </a:r>
          </a:p>
          <a:p>
            <a:pPr>
              <a:buClr>
                <a:srgbClr val="0070C0"/>
              </a:buClr>
              <a:buFont typeface="Wingdings" panose="05000000000000000000" pitchFamily="2" charset="2"/>
              <a:buChar char="v"/>
            </a:pPr>
            <a:r>
              <a:rPr lang="en-US" sz="2200" dirty="0">
                <a:latin typeface="Book Antiqua" panose="02040602050305030304" pitchFamily="18" charset="0"/>
              </a:rPr>
              <a:t>Talk about roles in care-planning/problem-solving</a:t>
            </a:r>
          </a:p>
          <a:p>
            <a:pPr>
              <a:buClr>
                <a:srgbClr val="0070C0"/>
              </a:buClr>
              <a:buFont typeface="Wingdings" panose="05000000000000000000" pitchFamily="2" charset="2"/>
              <a:buChar char="v"/>
            </a:pPr>
            <a:r>
              <a:rPr lang="en-US" sz="2200" dirty="0">
                <a:latin typeface="Book Antiqua" panose="02040602050305030304" pitchFamily="18" charset="0"/>
              </a:rPr>
              <a:t>Provide opportunities </a:t>
            </a:r>
          </a:p>
          <a:p>
            <a:pPr lvl="1">
              <a:buClr>
                <a:srgbClr val="006600"/>
              </a:buClr>
              <a:buFont typeface="Wingdings" panose="05000000000000000000" pitchFamily="2" charset="2"/>
              <a:buChar char="ü"/>
            </a:pPr>
            <a:r>
              <a:rPr lang="en-US" sz="2000" dirty="0">
                <a:latin typeface="Book Antiqua" panose="02040602050305030304" pitchFamily="18" charset="0"/>
              </a:rPr>
              <a:t>Ask questions about services/policies</a:t>
            </a:r>
          </a:p>
          <a:p>
            <a:pPr lvl="1">
              <a:buClr>
                <a:srgbClr val="006600"/>
              </a:buClr>
              <a:buFont typeface="Wingdings" panose="05000000000000000000" pitchFamily="2" charset="2"/>
              <a:buChar char="ü"/>
            </a:pPr>
            <a:r>
              <a:rPr lang="en-US" sz="2000" dirty="0">
                <a:latin typeface="Book Antiqua" panose="02040602050305030304" pitchFamily="18" charset="0"/>
              </a:rPr>
              <a:t>Express concerns before they are upset</a:t>
            </a:r>
          </a:p>
          <a:p>
            <a:pPr>
              <a:buClr>
                <a:srgbClr val="0070C0"/>
              </a:buClr>
              <a:buFont typeface="Wingdings" panose="05000000000000000000" pitchFamily="2" charset="2"/>
              <a:buChar char="v"/>
            </a:pPr>
            <a:r>
              <a:rPr lang="en-US" sz="2200" dirty="0">
                <a:latin typeface="Book Antiqua" panose="02040602050305030304" pitchFamily="18" charset="0"/>
              </a:rPr>
              <a:t>Reinforce the importance of their involvement</a:t>
            </a:r>
          </a:p>
          <a:p>
            <a:endParaRPr lang="en-US" dirty="0"/>
          </a:p>
          <a:p>
            <a:endParaRPr lang="en-US" dirty="0"/>
          </a:p>
        </p:txBody>
      </p:sp>
    </p:spTree>
    <p:extLst>
      <p:ext uri="{BB962C8B-B14F-4D97-AF65-F5344CB8AC3E}">
        <p14:creationId xmlns:p14="http://schemas.microsoft.com/office/powerpoint/2010/main" val="2864285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433880"/>
            <a:ext cx="8246070" cy="610821"/>
          </a:xfrm>
        </p:spPr>
        <p:txBody>
          <a:bodyPr>
            <a:noAutofit/>
          </a:bodyPr>
          <a:lstStyle/>
          <a:p>
            <a:r>
              <a:rPr lang="en-US" dirty="0">
                <a:solidFill>
                  <a:srgbClr val="0070C0"/>
                </a:solidFill>
                <a:effectLst/>
                <a:latin typeface="Book Antiqua" panose="02040602050305030304" pitchFamily="18" charset="0"/>
              </a:rPr>
              <a:t>Be Proactive</a:t>
            </a:r>
          </a:p>
        </p:txBody>
      </p:sp>
      <p:sp>
        <p:nvSpPr>
          <p:cNvPr id="3" name="Content Placeholder 2"/>
          <p:cNvSpPr>
            <a:spLocks noGrp="1"/>
          </p:cNvSpPr>
          <p:nvPr>
            <p:ph idx="1"/>
          </p:nvPr>
        </p:nvSpPr>
        <p:spPr>
          <a:xfrm>
            <a:off x="448966" y="1044700"/>
            <a:ext cx="8695034" cy="3817624"/>
          </a:xfrm>
        </p:spPr>
        <p:txBody>
          <a:bodyPr>
            <a:normAutofit/>
          </a:bodyPr>
          <a:lstStyle/>
          <a:p>
            <a:pPr marL="0" indent="0">
              <a:buNone/>
            </a:pPr>
            <a:r>
              <a:rPr lang="en-US" sz="2200" b="1" dirty="0">
                <a:solidFill>
                  <a:srgbClr val="339933"/>
                </a:solidFill>
                <a:latin typeface="Book Antiqua" panose="02040602050305030304" pitchFamily="18" charset="0"/>
              </a:rPr>
              <a:t>Build relationships before stressful situations occur</a:t>
            </a:r>
          </a:p>
          <a:p>
            <a:pPr>
              <a:buClr>
                <a:srgbClr val="0070C0"/>
              </a:buClr>
              <a:buFont typeface="Wingdings" panose="05000000000000000000" pitchFamily="2" charset="2"/>
              <a:buChar char="v"/>
            </a:pPr>
            <a:r>
              <a:rPr lang="en-US" sz="2200" dirty="0">
                <a:latin typeface="Book Antiqua" panose="02040602050305030304" pitchFamily="18" charset="0"/>
              </a:rPr>
              <a:t>Power of saying hello, greeting family members with warmth</a:t>
            </a:r>
          </a:p>
          <a:p>
            <a:pPr>
              <a:buClr>
                <a:srgbClr val="0070C0"/>
              </a:buClr>
              <a:buFont typeface="Wingdings" panose="05000000000000000000" pitchFamily="2" charset="2"/>
              <a:buChar char="v"/>
            </a:pPr>
            <a:r>
              <a:rPr lang="en-US" sz="2200" dirty="0">
                <a:latin typeface="Book Antiqua" panose="02040602050305030304" pitchFamily="18" charset="0"/>
              </a:rPr>
              <a:t>Welcoming orientation process, involve family members</a:t>
            </a:r>
          </a:p>
          <a:p>
            <a:pPr>
              <a:buClr>
                <a:srgbClr val="0070C0"/>
              </a:buClr>
              <a:buFont typeface="Wingdings" panose="05000000000000000000" pitchFamily="2" charset="2"/>
              <a:buChar char="v"/>
            </a:pPr>
            <a:r>
              <a:rPr lang="en-US" sz="2200" dirty="0">
                <a:latin typeface="Book Antiqua" panose="02040602050305030304" pitchFamily="18" charset="0"/>
              </a:rPr>
              <a:t>Offering support through support groups, education on disease </a:t>
            </a:r>
          </a:p>
          <a:p>
            <a:pPr>
              <a:buClr>
                <a:srgbClr val="0070C0"/>
              </a:buClr>
              <a:buFont typeface="Wingdings" panose="05000000000000000000" pitchFamily="2" charset="2"/>
              <a:buChar char="v"/>
            </a:pPr>
            <a:r>
              <a:rPr lang="en-US" sz="2200" dirty="0">
                <a:latin typeface="Book Antiqua" panose="02040602050305030304" pitchFamily="18" charset="0"/>
              </a:rPr>
              <a:t>Listening to their view, ideas, concerns </a:t>
            </a:r>
            <a:r>
              <a:rPr lang="en-US" sz="2200" i="1" dirty="0">
                <a:latin typeface="Book Antiqua" panose="02040602050305030304" pitchFamily="18" charset="0"/>
              </a:rPr>
              <a:t>and then passing information along</a:t>
            </a:r>
          </a:p>
          <a:p>
            <a:endParaRPr lang="en-US" sz="2200" i="1" dirty="0">
              <a:latin typeface="Book Antiqua" panose="02040602050305030304" pitchFamily="18" charset="0"/>
            </a:endParaRPr>
          </a:p>
          <a:p>
            <a:endParaRPr lang="en-US" sz="2200" i="1" dirty="0">
              <a:latin typeface="Book Antiqua" panose="02040602050305030304" pitchFamily="18" charset="0"/>
            </a:endParaRPr>
          </a:p>
        </p:txBody>
      </p:sp>
    </p:spTree>
    <p:extLst>
      <p:ext uri="{BB962C8B-B14F-4D97-AF65-F5344CB8AC3E}">
        <p14:creationId xmlns:p14="http://schemas.microsoft.com/office/powerpoint/2010/main" val="2205907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effectLst/>
                <a:latin typeface="Book Antiqua" panose="02040602050305030304" pitchFamily="18" charset="0"/>
              </a:rPr>
              <a:t>Summary</a:t>
            </a:r>
          </a:p>
        </p:txBody>
      </p:sp>
      <p:sp>
        <p:nvSpPr>
          <p:cNvPr id="3" name="Content Placeholder 2"/>
          <p:cNvSpPr>
            <a:spLocks noGrp="1"/>
          </p:cNvSpPr>
          <p:nvPr>
            <p:ph idx="1"/>
          </p:nvPr>
        </p:nvSpPr>
        <p:spPr>
          <a:xfrm>
            <a:off x="2281424" y="1044701"/>
            <a:ext cx="6862575" cy="3663766"/>
          </a:xfrm>
        </p:spPr>
        <p:txBody>
          <a:bodyPr>
            <a:normAutofit/>
          </a:bodyPr>
          <a:lstStyle/>
          <a:p>
            <a:pPr>
              <a:buClr>
                <a:srgbClr val="0070C0"/>
              </a:buClr>
              <a:buFont typeface="Wingdings" panose="05000000000000000000" pitchFamily="2" charset="2"/>
              <a:buChar char="v"/>
            </a:pPr>
            <a:r>
              <a:rPr lang="en-US" sz="2400" dirty="0">
                <a:latin typeface="Book Antiqua" panose="02040602050305030304" pitchFamily="18" charset="0"/>
              </a:rPr>
              <a:t>Family caregivers experience a range of stressors and emotions</a:t>
            </a:r>
          </a:p>
          <a:p>
            <a:pPr>
              <a:buClr>
                <a:srgbClr val="0070C0"/>
              </a:buClr>
              <a:buFont typeface="Wingdings" panose="05000000000000000000" pitchFamily="2" charset="2"/>
              <a:buChar char="v"/>
            </a:pPr>
            <a:r>
              <a:rPr lang="en-US" sz="2400" dirty="0">
                <a:latin typeface="Book Antiqua" panose="02040602050305030304" pitchFamily="18" charset="0"/>
              </a:rPr>
              <a:t>The caregiving journey is full of bumps and unexpected demands</a:t>
            </a:r>
          </a:p>
          <a:p>
            <a:pPr>
              <a:buClr>
                <a:srgbClr val="0070C0"/>
              </a:buClr>
              <a:buFont typeface="Wingdings" panose="05000000000000000000" pitchFamily="2" charset="2"/>
              <a:buChar char="v"/>
            </a:pPr>
            <a:r>
              <a:rPr lang="en-US" sz="2400" dirty="0">
                <a:latin typeface="Book Antiqua" panose="02040602050305030304" pitchFamily="18" charset="0"/>
              </a:rPr>
              <a:t>Emotional reactions are common and understandable</a:t>
            </a:r>
          </a:p>
          <a:p>
            <a:pPr>
              <a:buClr>
                <a:srgbClr val="0070C0"/>
              </a:buClr>
              <a:buFont typeface="Wingdings" panose="05000000000000000000" pitchFamily="2" charset="2"/>
              <a:buChar char="v"/>
            </a:pPr>
            <a:r>
              <a:rPr lang="en-US" sz="2400" dirty="0">
                <a:latin typeface="Book Antiqua" panose="02040602050305030304" pitchFamily="18" charset="0"/>
              </a:rPr>
              <a:t>Providers can help ease tensions and support family members by using positive approaches and building a trusting relationship</a:t>
            </a:r>
          </a:p>
        </p:txBody>
      </p:sp>
    </p:spTree>
    <p:extLst>
      <p:ext uri="{BB962C8B-B14F-4D97-AF65-F5344CB8AC3E}">
        <p14:creationId xmlns:p14="http://schemas.microsoft.com/office/powerpoint/2010/main" val="297413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effectLst/>
                <a:latin typeface="Book Antiqua" panose="02040602050305030304" pitchFamily="18" charset="0"/>
              </a:rPr>
              <a:t>Coming up next</a:t>
            </a:r>
          </a:p>
        </p:txBody>
      </p:sp>
      <p:sp>
        <p:nvSpPr>
          <p:cNvPr id="3" name="Content Placeholder 2"/>
          <p:cNvSpPr>
            <a:spLocks noGrp="1"/>
          </p:cNvSpPr>
          <p:nvPr>
            <p:ph idx="1"/>
          </p:nvPr>
        </p:nvSpPr>
        <p:spPr/>
        <p:txBody>
          <a:bodyPr>
            <a:normAutofit/>
          </a:bodyPr>
          <a:lstStyle/>
          <a:p>
            <a:pPr marL="0" indent="0">
              <a:buNone/>
            </a:pPr>
            <a:r>
              <a:rPr lang="en-US" sz="2400" b="1" i="1" dirty="0">
                <a:solidFill>
                  <a:srgbClr val="339933"/>
                </a:solidFill>
                <a:latin typeface="Book Antiqua" panose="02040602050305030304" pitchFamily="18" charset="0"/>
              </a:rPr>
              <a:t>Interacting with Family Members</a:t>
            </a:r>
          </a:p>
          <a:p>
            <a:pPr>
              <a:buClr>
                <a:srgbClr val="0070C0"/>
              </a:buClr>
              <a:buFont typeface="Wingdings" panose="05000000000000000000" pitchFamily="2" charset="2"/>
              <a:buChar char="v"/>
            </a:pPr>
            <a:r>
              <a:rPr lang="en-US" sz="2400" dirty="0">
                <a:latin typeface="Book Antiqua" panose="02040602050305030304" pitchFamily="18" charset="0"/>
              </a:rPr>
              <a:t>Further explore the relationship with family members </a:t>
            </a:r>
          </a:p>
          <a:p>
            <a:pPr>
              <a:buClr>
                <a:srgbClr val="0070C0"/>
              </a:buClr>
              <a:buFont typeface="Wingdings" panose="05000000000000000000" pitchFamily="2" charset="2"/>
              <a:buChar char="v"/>
            </a:pPr>
            <a:r>
              <a:rPr lang="en-US" sz="2400" dirty="0">
                <a:latin typeface="Book Antiqua" panose="02040602050305030304" pitchFamily="18" charset="0"/>
              </a:rPr>
              <a:t>Review approaches for managing difficult interactions</a:t>
            </a:r>
          </a:p>
        </p:txBody>
      </p:sp>
    </p:spTree>
    <p:extLst>
      <p:ext uri="{BB962C8B-B14F-4D97-AF65-F5344CB8AC3E}">
        <p14:creationId xmlns:p14="http://schemas.microsoft.com/office/powerpoint/2010/main" val="383224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0070C0"/>
                </a:solidFill>
                <a:effectLst/>
                <a:latin typeface="Book Antiqua" panose="02040602050305030304" pitchFamily="18" charset="0"/>
              </a:rPr>
              <a:t>Goals of Training</a:t>
            </a:r>
            <a:endParaRPr lang="en-US" dirty="0">
              <a:solidFill>
                <a:srgbClr val="0070C0"/>
              </a:solidFill>
              <a:effectLst/>
              <a:latin typeface="Book Antiqua" panose="02040602050305030304" pitchFamily="18" charset="0"/>
            </a:endParaRPr>
          </a:p>
        </p:txBody>
      </p:sp>
      <p:sp>
        <p:nvSpPr>
          <p:cNvPr id="4" name="Content Placeholder 3"/>
          <p:cNvSpPr txBox="1">
            <a:spLocks noGrp="1"/>
          </p:cNvSpPr>
          <p:nvPr>
            <p:ph idx="1"/>
          </p:nvPr>
        </p:nvSpPr>
        <p:spPr>
          <a:xfrm>
            <a:off x="2281424" y="1044701"/>
            <a:ext cx="6719021" cy="3663766"/>
          </a:xfrm>
        </p:spPr>
        <p:txBody>
          <a:bodyPr>
            <a:normAutofit fontScale="92500"/>
          </a:bodyPr>
          <a:lstStyle/>
          <a:p>
            <a:pPr>
              <a:buFont typeface="Wingdings" panose="05000000000000000000" pitchFamily="2" charset="2"/>
              <a:buChar char="v"/>
            </a:pPr>
            <a:r>
              <a:rPr lang="en-US" sz="2400" b="1" dirty="0" smtClean="0">
                <a:solidFill>
                  <a:srgbClr val="0070C0"/>
                </a:solidFill>
                <a:latin typeface="Book Antiqua" panose="02040602050305030304" pitchFamily="18" charset="0"/>
              </a:rPr>
              <a:t>Goal of our series </a:t>
            </a:r>
            <a:endParaRPr lang="en-US" sz="2400" b="1" dirty="0" smtClean="0">
              <a:solidFill>
                <a:srgbClr val="0070C0"/>
              </a:solidFill>
              <a:latin typeface="Book Antiqua" panose="02040602050305030304" pitchFamily="18" charset="0"/>
              <a:sym typeface="Wingdings" panose="05000000000000000000" pitchFamily="2" charset="2"/>
            </a:endParaRPr>
          </a:p>
          <a:p>
            <a:pPr lvl="1">
              <a:buClr>
                <a:srgbClr val="006600"/>
              </a:buClr>
              <a:buFont typeface="Wingdings" panose="05000000000000000000" pitchFamily="2" charset="2"/>
              <a:buChar char="ü"/>
            </a:pPr>
            <a:r>
              <a:rPr lang="en-US" sz="2200" dirty="0" smtClean="0">
                <a:latin typeface="Book Antiqua" panose="02040602050305030304" pitchFamily="18" charset="0"/>
                <a:sym typeface="Wingdings" panose="05000000000000000000" pitchFamily="2" charset="2"/>
              </a:rPr>
              <a:t>E</a:t>
            </a:r>
            <a:r>
              <a:rPr lang="en-US" sz="2200" dirty="0" smtClean="0">
                <a:latin typeface="Book Antiqua" panose="02040602050305030304" pitchFamily="18" charset="0"/>
              </a:rPr>
              <a:t>nhance family involvement in the daily care of persons with dementia</a:t>
            </a:r>
          </a:p>
          <a:p>
            <a:pPr lvl="1">
              <a:buClr>
                <a:srgbClr val="006600"/>
              </a:buClr>
              <a:buFont typeface="Wingdings" panose="05000000000000000000" pitchFamily="2" charset="2"/>
              <a:buChar char="ü"/>
            </a:pPr>
            <a:r>
              <a:rPr lang="en-US" sz="2200" dirty="0" smtClean="0">
                <a:latin typeface="Book Antiqua" panose="02040602050305030304" pitchFamily="18" charset="0"/>
              </a:rPr>
              <a:t>Promote person-centered care</a:t>
            </a:r>
          </a:p>
          <a:p>
            <a:pPr>
              <a:buFont typeface="Wingdings" panose="05000000000000000000" pitchFamily="2" charset="2"/>
              <a:buChar char="v"/>
            </a:pPr>
            <a:r>
              <a:rPr lang="en-US" sz="2400" b="1" dirty="0" smtClean="0">
                <a:solidFill>
                  <a:srgbClr val="0070C0"/>
                </a:solidFill>
                <a:latin typeface="Book Antiqua" panose="02040602050305030304" pitchFamily="18" charset="0"/>
              </a:rPr>
              <a:t>Goals for today </a:t>
            </a:r>
            <a:endParaRPr lang="en-US" sz="2400" b="1" dirty="0" smtClean="0">
              <a:solidFill>
                <a:srgbClr val="0070C0"/>
              </a:solidFill>
              <a:latin typeface="Book Antiqua" panose="02040602050305030304" pitchFamily="18" charset="0"/>
              <a:sym typeface="Wingdings" panose="05000000000000000000" pitchFamily="2" charset="2"/>
            </a:endParaRPr>
          </a:p>
          <a:p>
            <a:pPr lvl="1">
              <a:buClr>
                <a:srgbClr val="006600"/>
              </a:buClr>
              <a:buFont typeface="Wingdings" panose="05000000000000000000" pitchFamily="2" charset="2"/>
              <a:buChar char="ü"/>
            </a:pPr>
            <a:r>
              <a:rPr lang="en-US" sz="2200" dirty="0" smtClean="0">
                <a:latin typeface="Book Antiqua" panose="02040602050305030304" pitchFamily="18" charset="0"/>
              </a:rPr>
              <a:t>Discuss changes that may cause stress for family caregivers</a:t>
            </a:r>
          </a:p>
          <a:p>
            <a:pPr lvl="1">
              <a:buClr>
                <a:srgbClr val="006600"/>
              </a:buClr>
              <a:buFont typeface="Wingdings" panose="05000000000000000000" pitchFamily="2" charset="2"/>
              <a:buChar char="ü"/>
            </a:pPr>
            <a:r>
              <a:rPr lang="en-US" sz="2200" dirty="0" smtClean="0">
                <a:latin typeface="Book Antiqua" panose="02040602050305030304" pitchFamily="18" charset="0"/>
              </a:rPr>
              <a:t>Consider how stress contributes to interactions with staff</a:t>
            </a:r>
          </a:p>
          <a:p>
            <a:pPr lvl="1">
              <a:buClr>
                <a:srgbClr val="006600"/>
              </a:buClr>
              <a:buFont typeface="Wingdings" panose="05000000000000000000" pitchFamily="2" charset="2"/>
              <a:buChar char="ü"/>
            </a:pPr>
            <a:r>
              <a:rPr lang="en-US" sz="2200" dirty="0" smtClean="0">
                <a:latin typeface="Book Antiqua" panose="02040602050305030304" pitchFamily="18" charset="0"/>
              </a:rPr>
              <a:t>Review approaches that may help ease tensions</a:t>
            </a:r>
            <a:endParaRPr lang="en-US" sz="2200" dirty="0">
              <a:latin typeface="Book Antiqua" panose="02040602050305030304" pitchFamily="18" charset="0"/>
            </a:endParaRPr>
          </a:p>
        </p:txBody>
      </p:sp>
    </p:spTree>
    <p:extLst>
      <p:ext uri="{BB962C8B-B14F-4D97-AF65-F5344CB8AC3E}">
        <p14:creationId xmlns:p14="http://schemas.microsoft.com/office/powerpoint/2010/main" val="24923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effectLst/>
                <a:latin typeface="Book Antiqua" panose="02040602050305030304" pitchFamily="18" charset="0"/>
              </a:rPr>
              <a:t>Family Caregiver Roles</a:t>
            </a:r>
          </a:p>
        </p:txBody>
      </p:sp>
      <p:sp>
        <p:nvSpPr>
          <p:cNvPr id="3" name="Content Placeholder 2"/>
          <p:cNvSpPr>
            <a:spLocks noGrp="1"/>
          </p:cNvSpPr>
          <p:nvPr>
            <p:ph idx="1"/>
          </p:nvPr>
        </p:nvSpPr>
        <p:spPr>
          <a:xfrm>
            <a:off x="2281425" y="1044700"/>
            <a:ext cx="6413610" cy="3664920"/>
          </a:xfrm>
        </p:spPr>
        <p:txBody>
          <a:bodyPr>
            <a:normAutofit fontScale="92500"/>
          </a:bodyPr>
          <a:lstStyle/>
          <a:p>
            <a:pPr marL="0" indent="0">
              <a:buNone/>
            </a:pPr>
            <a:r>
              <a:rPr lang="en-US" sz="2200" b="1" dirty="0">
                <a:solidFill>
                  <a:srgbClr val="339933"/>
                </a:solidFill>
                <a:latin typeface="Book Antiqua" panose="02040602050305030304" pitchFamily="18" charset="0"/>
              </a:rPr>
              <a:t>Family </a:t>
            </a:r>
            <a:r>
              <a:rPr lang="en-US" sz="2200" b="1" dirty="0" smtClean="0">
                <a:solidFill>
                  <a:srgbClr val="339933"/>
                </a:solidFill>
                <a:latin typeface="Book Antiqua" panose="02040602050305030304" pitchFamily="18" charset="0"/>
              </a:rPr>
              <a:t>members play </a:t>
            </a:r>
            <a:r>
              <a:rPr lang="en-US" sz="2200" b="1" dirty="0">
                <a:solidFill>
                  <a:srgbClr val="339933"/>
                </a:solidFill>
                <a:latin typeface="Book Antiqua" panose="02040602050305030304" pitchFamily="18" charset="0"/>
              </a:rPr>
              <a:t>a wide variety of </a:t>
            </a:r>
            <a:r>
              <a:rPr lang="en-US" sz="2200" b="1" dirty="0" smtClean="0">
                <a:solidFill>
                  <a:srgbClr val="339933"/>
                </a:solidFill>
                <a:latin typeface="Book Antiqua" panose="02040602050305030304" pitchFamily="18" charset="0"/>
              </a:rPr>
              <a:t>roles</a:t>
            </a:r>
            <a:endParaRPr lang="en-US" sz="2200" b="1" dirty="0">
              <a:solidFill>
                <a:srgbClr val="339933"/>
              </a:solidFill>
              <a:latin typeface="Book Antiqua" panose="02040602050305030304" pitchFamily="18" charset="0"/>
            </a:endParaRPr>
          </a:p>
          <a:p>
            <a:pPr>
              <a:buClr>
                <a:srgbClr val="0070C0"/>
              </a:buClr>
              <a:buFont typeface="Wingdings" panose="05000000000000000000" pitchFamily="2" charset="2"/>
              <a:buChar char="v"/>
            </a:pPr>
            <a:r>
              <a:rPr lang="en-US" sz="2200" dirty="0">
                <a:latin typeface="Book Antiqua" panose="02040602050305030304" pitchFamily="18" charset="0"/>
              </a:rPr>
              <a:t>Providing daily care and support at home</a:t>
            </a:r>
          </a:p>
          <a:p>
            <a:pPr>
              <a:buClr>
                <a:srgbClr val="0070C0"/>
              </a:buClr>
              <a:buFont typeface="Wingdings" panose="05000000000000000000" pitchFamily="2" charset="2"/>
              <a:buChar char="v"/>
            </a:pPr>
            <a:r>
              <a:rPr lang="en-US" sz="2200" dirty="0" smtClean="0">
                <a:latin typeface="Book Antiqua" panose="02040602050305030304" pitchFamily="18" charset="0"/>
              </a:rPr>
              <a:t>Supporting </a:t>
            </a:r>
            <a:r>
              <a:rPr lang="en-US" sz="2200" dirty="0">
                <a:latin typeface="Book Antiqua" panose="02040602050305030304" pitchFamily="18" charset="0"/>
              </a:rPr>
              <a:t>loved one through transitions and levels of care</a:t>
            </a:r>
          </a:p>
          <a:p>
            <a:pPr>
              <a:buClr>
                <a:srgbClr val="0070C0"/>
              </a:buClr>
              <a:buFont typeface="Wingdings" panose="05000000000000000000" pitchFamily="2" charset="2"/>
              <a:buChar char="v"/>
            </a:pPr>
            <a:r>
              <a:rPr lang="en-US" sz="2200" dirty="0">
                <a:latin typeface="Book Antiqua" panose="02040602050305030304" pitchFamily="18" charset="0"/>
              </a:rPr>
              <a:t>Acting as </a:t>
            </a:r>
            <a:r>
              <a:rPr lang="en-US" sz="2200" dirty="0" smtClean="0">
                <a:latin typeface="Book Antiqua" panose="02040602050305030304" pitchFamily="18" charset="0"/>
              </a:rPr>
              <a:t>a “</a:t>
            </a:r>
            <a:r>
              <a:rPr lang="en-US" sz="2200" dirty="0">
                <a:latin typeface="Book Antiqua" panose="02040602050305030304" pitchFamily="18" charset="0"/>
              </a:rPr>
              <a:t>p</a:t>
            </a:r>
            <a:r>
              <a:rPr lang="en-US" sz="2200" dirty="0" smtClean="0">
                <a:latin typeface="Book Antiqua" panose="02040602050305030304" pitchFamily="18" charset="0"/>
              </a:rPr>
              <a:t>roxy informant,” decision-maker, and advocate </a:t>
            </a:r>
            <a:r>
              <a:rPr lang="en-US" sz="2200" dirty="0">
                <a:latin typeface="Book Antiqua" panose="02040602050305030304" pitchFamily="18" charset="0"/>
              </a:rPr>
              <a:t>when loved one can’t communicate needs and preferences</a:t>
            </a:r>
          </a:p>
          <a:p>
            <a:pPr marL="0" indent="0">
              <a:buNone/>
            </a:pPr>
            <a:r>
              <a:rPr lang="en-US" sz="2200" b="1" dirty="0" smtClean="0">
                <a:solidFill>
                  <a:srgbClr val="C00000"/>
                </a:solidFill>
                <a:latin typeface="Book Antiqua" panose="02040602050305030304" pitchFamily="18" charset="0"/>
              </a:rPr>
              <a:t>Families are not all the same</a:t>
            </a:r>
          </a:p>
          <a:p>
            <a:pPr>
              <a:buClr>
                <a:srgbClr val="0070C0"/>
              </a:buClr>
              <a:buFont typeface="Wingdings" panose="05000000000000000000" pitchFamily="2" charset="2"/>
              <a:buChar char="v"/>
            </a:pPr>
            <a:r>
              <a:rPr lang="en-US" sz="2200" dirty="0" smtClean="0">
                <a:latin typeface="Book Antiqua" panose="02040602050305030304" pitchFamily="18" charset="0"/>
              </a:rPr>
              <a:t>Spouse vs. adult sons/daughters vs. grandchildren</a:t>
            </a:r>
            <a:endParaRPr lang="en-US" sz="2200" dirty="0">
              <a:latin typeface="Book Antiqua" panose="02040602050305030304" pitchFamily="18" charset="0"/>
            </a:endParaRPr>
          </a:p>
          <a:p>
            <a:pPr>
              <a:buClr>
                <a:srgbClr val="0070C0"/>
              </a:buClr>
              <a:buFont typeface="Wingdings" panose="05000000000000000000" pitchFamily="2" charset="2"/>
              <a:buChar char="v"/>
            </a:pPr>
            <a:r>
              <a:rPr lang="en-US" sz="2200" dirty="0" smtClean="0">
                <a:latin typeface="Book Antiqua" panose="02040602050305030304" pitchFamily="18" charset="0"/>
              </a:rPr>
              <a:t>Experience of loss and stress will vary</a:t>
            </a:r>
          </a:p>
        </p:txBody>
      </p:sp>
    </p:spTree>
    <p:extLst>
      <p:ext uri="{BB962C8B-B14F-4D97-AF65-F5344CB8AC3E}">
        <p14:creationId xmlns:p14="http://schemas.microsoft.com/office/powerpoint/2010/main" val="4136493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281175"/>
            <a:ext cx="6862575" cy="572644"/>
          </a:xfrm>
        </p:spPr>
        <p:txBody>
          <a:bodyPr>
            <a:noAutofit/>
          </a:bodyPr>
          <a:lstStyle/>
          <a:p>
            <a:r>
              <a:rPr lang="en-US" sz="2800" dirty="0" smtClean="0">
                <a:solidFill>
                  <a:srgbClr val="0070C0"/>
                </a:solidFill>
                <a:effectLst/>
                <a:latin typeface="Book Antiqua" panose="02040602050305030304" pitchFamily="18" charset="0"/>
              </a:rPr>
              <a:t>Stress of new roles and responsibilities</a:t>
            </a:r>
            <a:endParaRPr lang="en-US" sz="28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2281424" y="853819"/>
            <a:ext cx="6566316" cy="3663766"/>
          </a:xfrm>
        </p:spPr>
        <p:txBody>
          <a:bodyPr>
            <a:noAutofit/>
          </a:bodyPr>
          <a:lstStyle/>
          <a:p>
            <a:pPr marL="0" indent="0">
              <a:spcBef>
                <a:spcPts val="350"/>
              </a:spcBef>
              <a:buNone/>
            </a:pPr>
            <a:r>
              <a:rPr lang="en-US" sz="2000" b="1" dirty="0">
                <a:solidFill>
                  <a:srgbClr val="339933"/>
                </a:solidFill>
                <a:latin typeface="Book Antiqua" panose="02040602050305030304" pitchFamily="18" charset="0"/>
              </a:rPr>
              <a:t>Many sources of stress for family </a:t>
            </a:r>
            <a:r>
              <a:rPr lang="en-US" sz="2000" b="1" dirty="0" smtClean="0">
                <a:solidFill>
                  <a:srgbClr val="339933"/>
                </a:solidFill>
                <a:latin typeface="Book Antiqua" panose="02040602050305030304" pitchFamily="18" charset="0"/>
              </a:rPr>
              <a:t>caregivers</a:t>
            </a:r>
          </a:p>
          <a:p>
            <a:pPr>
              <a:spcBef>
                <a:spcPts val="300"/>
              </a:spcBef>
              <a:buClr>
                <a:srgbClr val="0070C0"/>
              </a:buClr>
              <a:buFont typeface="Wingdings" panose="05000000000000000000" pitchFamily="2" charset="2"/>
              <a:buChar char="v"/>
            </a:pPr>
            <a:r>
              <a:rPr lang="en-US" sz="2000" dirty="0" smtClean="0">
                <a:latin typeface="Book Antiqua" panose="02040602050305030304" pitchFamily="18" charset="0"/>
              </a:rPr>
              <a:t>Changing needs = stress for caregivers</a:t>
            </a:r>
            <a:endParaRPr lang="en-US" sz="2000" dirty="0">
              <a:latin typeface="Book Antiqua" panose="02040602050305030304" pitchFamily="18" charset="0"/>
            </a:endParaRPr>
          </a:p>
          <a:p>
            <a:pPr>
              <a:spcBef>
                <a:spcPts val="300"/>
              </a:spcBef>
              <a:buClr>
                <a:srgbClr val="0070C0"/>
              </a:buClr>
              <a:buFont typeface="Wingdings" panose="05000000000000000000" pitchFamily="2" charset="2"/>
              <a:buChar char="v"/>
            </a:pPr>
            <a:r>
              <a:rPr lang="en-US" sz="2000" dirty="0">
                <a:latin typeface="Book Antiqua" panose="02040602050305030304" pitchFamily="18" charset="0"/>
              </a:rPr>
              <a:t>Assuming new, unfamiliar, and unwanted roles, responsibilities</a:t>
            </a:r>
          </a:p>
          <a:p>
            <a:pPr lvl="1">
              <a:spcBef>
                <a:spcPts val="300"/>
              </a:spcBef>
              <a:buClr>
                <a:srgbClr val="006600"/>
              </a:buClr>
              <a:buFont typeface="Wingdings" panose="05000000000000000000" pitchFamily="2" charset="2"/>
              <a:buChar char="ü"/>
            </a:pPr>
            <a:r>
              <a:rPr lang="en-US" sz="1800" dirty="0">
                <a:latin typeface="Book Antiqua" panose="02040602050305030304" pitchFamily="18" charset="0"/>
              </a:rPr>
              <a:t>Uncertainty, discomfort</a:t>
            </a:r>
          </a:p>
          <a:p>
            <a:pPr lvl="1">
              <a:spcBef>
                <a:spcPts val="300"/>
              </a:spcBef>
              <a:buClr>
                <a:srgbClr val="006600"/>
              </a:buClr>
              <a:buFont typeface="Wingdings" panose="05000000000000000000" pitchFamily="2" charset="2"/>
              <a:buChar char="ü"/>
            </a:pPr>
            <a:r>
              <a:rPr lang="en-US" sz="1800" dirty="0">
                <a:latin typeface="Book Antiqua" panose="02040602050305030304" pitchFamily="18" charset="0"/>
              </a:rPr>
              <a:t>Anxiety, fear of making mistakes</a:t>
            </a:r>
          </a:p>
          <a:p>
            <a:pPr lvl="1">
              <a:spcBef>
                <a:spcPts val="300"/>
              </a:spcBef>
              <a:buClr>
                <a:srgbClr val="006600"/>
              </a:buClr>
              <a:buFont typeface="Wingdings" panose="05000000000000000000" pitchFamily="2" charset="2"/>
              <a:buChar char="ü"/>
            </a:pPr>
            <a:r>
              <a:rPr lang="en-US" sz="1800" dirty="0">
                <a:latin typeface="Book Antiqua" panose="02040602050305030304" pitchFamily="18" charset="0"/>
              </a:rPr>
              <a:t>Feelings of </a:t>
            </a:r>
            <a:r>
              <a:rPr lang="en-US" sz="1800" dirty="0" smtClean="0">
                <a:latin typeface="Book Antiqua" panose="02040602050305030304" pitchFamily="18" charset="0"/>
              </a:rPr>
              <a:t>sadness, resentment, anger</a:t>
            </a:r>
            <a:endParaRPr lang="en-US" sz="1800" dirty="0">
              <a:latin typeface="Book Antiqua" panose="02040602050305030304" pitchFamily="18" charset="0"/>
            </a:endParaRPr>
          </a:p>
          <a:p>
            <a:pPr>
              <a:spcBef>
                <a:spcPts val="300"/>
              </a:spcBef>
              <a:buClr>
                <a:srgbClr val="0070C0"/>
              </a:buClr>
              <a:buFont typeface="Wingdings" panose="05000000000000000000" pitchFamily="2" charset="2"/>
              <a:buChar char="v"/>
            </a:pPr>
            <a:r>
              <a:rPr lang="en-US" sz="2000" dirty="0">
                <a:latin typeface="Book Antiqua" panose="02040602050305030304" pitchFamily="18" charset="0"/>
              </a:rPr>
              <a:t>Learning “the language of dementia”: medical terms/jargon</a:t>
            </a:r>
          </a:p>
          <a:p>
            <a:pPr>
              <a:spcBef>
                <a:spcPts val="300"/>
              </a:spcBef>
              <a:buClr>
                <a:srgbClr val="0070C0"/>
              </a:buClr>
              <a:buFont typeface="Wingdings" panose="05000000000000000000" pitchFamily="2" charset="2"/>
              <a:buChar char="v"/>
            </a:pPr>
            <a:r>
              <a:rPr lang="en-US" sz="2000" dirty="0">
                <a:latin typeface="Book Antiqua" panose="02040602050305030304" pitchFamily="18" charset="0"/>
              </a:rPr>
              <a:t>Being unfamiliar/uncomfortable with hands-on caregiving tasks</a:t>
            </a:r>
          </a:p>
          <a:p>
            <a:pPr>
              <a:spcBef>
                <a:spcPts val="300"/>
              </a:spcBef>
              <a:buClr>
                <a:srgbClr val="0070C0"/>
              </a:buClr>
              <a:buFont typeface="Wingdings" panose="05000000000000000000" pitchFamily="2" charset="2"/>
              <a:buChar char="v"/>
            </a:pPr>
            <a:r>
              <a:rPr lang="en-US" sz="2000" dirty="0">
                <a:latin typeface="Book Antiqua" panose="02040602050305030304" pitchFamily="18" charset="0"/>
              </a:rPr>
              <a:t>Experiencing conflicts within the family</a:t>
            </a:r>
          </a:p>
        </p:txBody>
      </p:sp>
    </p:spTree>
    <p:extLst>
      <p:ext uri="{BB962C8B-B14F-4D97-AF65-F5344CB8AC3E}">
        <p14:creationId xmlns:p14="http://schemas.microsoft.com/office/powerpoint/2010/main" val="897758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effectLst/>
                <a:latin typeface="Book Antiqua" panose="02040602050305030304" pitchFamily="18" charset="0"/>
              </a:rPr>
              <a:t>Stress of maintaining balance</a:t>
            </a:r>
          </a:p>
        </p:txBody>
      </p:sp>
      <p:sp>
        <p:nvSpPr>
          <p:cNvPr id="3" name="Content Placeholder 2"/>
          <p:cNvSpPr>
            <a:spLocks noGrp="1"/>
          </p:cNvSpPr>
          <p:nvPr>
            <p:ph idx="1"/>
          </p:nvPr>
        </p:nvSpPr>
        <p:spPr>
          <a:xfrm>
            <a:off x="2281424" y="1044701"/>
            <a:ext cx="6719021" cy="3663766"/>
          </a:xfrm>
        </p:spPr>
        <p:txBody>
          <a:bodyPr>
            <a:noAutofit/>
          </a:bodyPr>
          <a:lstStyle/>
          <a:p>
            <a:pPr marL="0" indent="0">
              <a:buNone/>
            </a:pPr>
            <a:r>
              <a:rPr lang="en-US" sz="2200" b="1" i="1" dirty="0">
                <a:solidFill>
                  <a:srgbClr val="0070C0"/>
                </a:solidFill>
                <a:latin typeface="Book Antiqua" panose="02040602050305030304" pitchFamily="18" charset="0"/>
              </a:rPr>
              <a:t>Finding time and resources to care for one’s self is often a challenge</a:t>
            </a:r>
          </a:p>
          <a:p>
            <a:pPr>
              <a:buClr>
                <a:srgbClr val="0070C0"/>
              </a:buClr>
              <a:buFont typeface="Wingdings" panose="05000000000000000000" pitchFamily="2" charset="2"/>
              <a:buChar char="v"/>
            </a:pPr>
            <a:r>
              <a:rPr lang="en-US" sz="2200" dirty="0">
                <a:latin typeface="Book Antiqua" panose="02040602050305030304" pitchFamily="18" charset="0"/>
              </a:rPr>
              <a:t>Managing the caregiver’s own health and well-being</a:t>
            </a:r>
          </a:p>
          <a:p>
            <a:pPr>
              <a:buClr>
                <a:srgbClr val="0070C0"/>
              </a:buClr>
              <a:buFont typeface="Wingdings" panose="05000000000000000000" pitchFamily="2" charset="2"/>
              <a:buChar char="v"/>
            </a:pPr>
            <a:r>
              <a:rPr lang="en-US" sz="2200" dirty="0">
                <a:latin typeface="Book Antiqua" panose="02040602050305030304" pitchFamily="18" charset="0"/>
              </a:rPr>
              <a:t>Balancing work and leisure</a:t>
            </a:r>
          </a:p>
          <a:p>
            <a:pPr>
              <a:buClr>
                <a:srgbClr val="0070C0"/>
              </a:buClr>
              <a:buFont typeface="Wingdings" panose="05000000000000000000" pitchFamily="2" charset="2"/>
              <a:buChar char="v"/>
            </a:pPr>
            <a:r>
              <a:rPr lang="en-US" sz="2200" dirty="0">
                <a:latin typeface="Book Antiqua" panose="02040602050305030304" pitchFamily="18" charset="0"/>
              </a:rPr>
              <a:t>Spending time with other family members</a:t>
            </a:r>
          </a:p>
          <a:p>
            <a:pPr>
              <a:buClr>
                <a:srgbClr val="0070C0"/>
              </a:buClr>
              <a:buFont typeface="Wingdings" panose="05000000000000000000" pitchFamily="2" charset="2"/>
              <a:buChar char="v"/>
            </a:pPr>
            <a:r>
              <a:rPr lang="en-US" sz="2200" dirty="0">
                <a:latin typeface="Book Antiqua" panose="02040602050305030304" pitchFamily="18" charset="0"/>
              </a:rPr>
              <a:t>Finding a little “me” time; time to do something enjoyable</a:t>
            </a:r>
          </a:p>
          <a:p>
            <a:pPr>
              <a:buClr>
                <a:srgbClr val="0070C0"/>
              </a:buClr>
              <a:buFont typeface="Wingdings" panose="05000000000000000000" pitchFamily="2" charset="2"/>
              <a:buChar char="v"/>
            </a:pPr>
            <a:r>
              <a:rPr lang="en-US" sz="2200" dirty="0">
                <a:latin typeface="Book Antiqua" panose="02040602050305030304" pitchFamily="18" charset="0"/>
              </a:rPr>
              <a:t>Managing financial </a:t>
            </a:r>
            <a:r>
              <a:rPr lang="en-US" sz="2200" dirty="0" smtClean="0">
                <a:latin typeface="Book Antiqua" panose="02040602050305030304" pitchFamily="18" charset="0"/>
              </a:rPr>
              <a:t>concerns</a:t>
            </a:r>
          </a:p>
          <a:p>
            <a:pPr marL="0" indent="0" algn="ctr">
              <a:buNone/>
            </a:pPr>
            <a:r>
              <a:rPr lang="en-US" sz="2000" dirty="0" smtClean="0">
                <a:solidFill>
                  <a:srgbClr val="C00000"/>
                </a:solidFill>
                <a:latin typeface="Lucida Handwriting" panose="03010101010101010101" pitchFamily="66" charset="0"/>
              </a:rPr>
              <a:t>Family well-being may suffer due to stress</a:t>
            </a:r>
            <a:endParaRPr lang="en-US" sz="2000" dirty="0">
              <a:solidFill>
                <a:srgbClr val="C00000"/>
              </a:solidFill>
              <a:latin typeface="Lucida Handwriting" panose="03010101010101010101" pitchFamily="66" charset="0"/>
            </a:endParaRPr>
          </a:p>
        </p:txBody>
      </p:sp>
    </p:spTree>
    <p:extLst>
      <p:ext uri="{BB962C8B-B14F-4D97-AF65-F5344CB8AC3E}">
        <p14:creationId xmlns:p14="http://schemas.microsoft.com/office/powerpoint/2010/main" val="3434604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effectLst/>
                <a:latin typeface="Book Antiqua" panose="02040602050305030304" pitchFamily="18" charset="0"/>
              </a:rPr>
              <a:t>Stress of decision-making</a:t>
            </a:r>
          </a:p>
        </p:txBody>
      </p:sp>
      <p:sp>
        <p:nvSpPr>
          <p:cNvPr id="3" name="Content Placeholder 2"/>
          <p:cNvSpPr>
            <a:spLocks noGrp="1"/>
          </p:cNvSpPr>
          <p:nvPr>
            <p:ph idx="1"/>
          </p:nvPr>
        </p:nvSpPr>
        <p:spPr>
          <a:xfrm>
            <a:off x="2281424" y="1044701"/>
            <a:ext cx="6566315" cy="3663766"/>
          </a:xfrm>
        </p:spPr>
        <p:txBody>
          <a:bodyPr>
            <a:normAutofit fontScale="92500" lnSpcReduction="10000"/>
          </a:bodyPr>
          <a:lstStyle/>
          <a:p>
            <a:pPr marL="0" indent="0">
              <a:buNone/>
            </a:pPr>
            <a:r>
              <a:rPr lang="en-US" sz="2400" b="1" dirty="0">
                <a:solidFill>
                  <a:srgbClr val="339933"/>
                </a:solidFill>
                <a:latin typeface="Book Antiqua" panose="02040602050305030304" pitchFamily="18" charset="0"/>
              </a:rPr>
              <a:t>Both indecision </a:t>
            </a:r>
            <a:r>
              <a:rPr lang="en-US" sz="2400" b="1" dirty="0" smtClean="0">
                <a:solidFill>
                  <a:srgbClr val="339933"/>
                </a:solidFill>
                <a:latin typeface="Book Antiqua" panose="02040602050305030304" pitchFamily="18" charset="0"/>
              </a:rPr>
              <a:t>&amp; </a:t>
            </a:r>
            <a:r>
              <a:rPr lang="en-US" sz="2400" b="1" dirty="0">
                <a:solidFill>
                  <a:srgbClr val="339933"/>
                </a:solidFill>
                <a:latin typeface="Book Antiqua" panose="02040602050305030304" pitchFamily="18" charset="0"/>
              </a:rPr>
              <a:t>making decisions can be </a:t>
            </a:r>
            <a:r>
              <a:rPr lang="en-US" sz="2400" b="1" dirty="0" smtClean="0">
                <a:solidFill>
                  <a:srgbClr val="339933"/>
                </a:solidFill>
                <a:latin typeface="Book Antiqua" panose="02040602050305030304" pitchFamily="18" charset="0"/>
              </a:rPr>
              <a:t>hard</a:t>
            </a:r>
            <a:endParaRPr lang="en-US" sz="2400" b="1" dirty="0">
              <a:solidFill>
                <a:srgbClr val="339933"/>
              </a:solidFill>
              <a:latin typeface="Book Antiqua" panose="02040602050305030304" pitchFamily="18" charset="0"/>
            </a:endParaRPr>
          </a:p>
          <a:p>
            <a:pPr>
              <a:buClr>
                <a:srgbClr val="0070C0"/>
              </a:buClr>
              <a:buFont typeface="Wingdings" panose="05000000000000000000" pitchFamily="2" charset="2"/>
              <a:buChar char="v"/>
            </a:pPr>
            <a:r>
              <a:rPr lang="en-US" sz="2400" dirty="0">
                <a:latin typeface="Book Antiqua" panose="02040602050305030304" pitchFamily="18" charset="0"/>
              </a:rPr>
              <a:t>Giving up control </a:t>
            </a:r>
            <a:r>
              <a:rPr lang="en-US" sz="2400" dirty="0">
                <a:latin typeface="Book Antiqua" panose="02040602050305030304" pitchFamily="18" charset="0"/>
                <a:sym typeface="Wingdings" panose="05000000000000000000" pitchFamily="2" charset="2"/>
              </a:rPr>
              <a:t> Turning care over to others</a:t>
            </a:r>
            <a:endParaRPr lang="en-US" sz="2400" dirty="0">
              <a:latin typeface="Book Antiqua" panose="02040602050305030304" pitchFamily="18" charset="0"/>
            </a:endParaRPr>
          </a:p>
          <a:p>
            <a:pPr>
              <a:lnSpc>
                <a:spcPct val="110000"/>
              </a:lnSpc>
              <a:buClr>
                <a:srgbClr val="0070C0"/>
              </a:buClr>
              <a:buFont typeface="Wingdings" panose="05000000000000000000" pitchFamily="2" charset="2"/>
              <a:buChar char="v"/>
            </a:pPr>
            <a:r>
              <a:rPr lang="en-US" sz="2400" dirty="0">
                <a:latin typeface="Book Antiqua" panose="02040602050305030304" pitchFamily="18" charset="0"/>
              </a:rPr>
              <a:t>Taking Control </a:t>
            </a:r>
            <a:r>
              <a:rPr lang="en-US" sz="2400" dirty="0">
                <a:latin typeface="Book Antiqua" panose="02040602050305030304" pitchFamily="18" charset="0"/>
                <a:sym typeface="Wingdings" panose="05000000000000000000" pitchFamily="2" charset="2"/>
              </a:rPr>
              <a:t> Making decisions that their loved one used to make</a:t>
            </a:r>
            <a:endParaRPr lang="en-US" sz="2400" dirty="0">
              <a:latin typeface="Book Antiqua" panose="02040602050305030304" pitchFamily="18" charset="0"/>
            </a:endParaRPr>
          </a:p>
          <a:p>
            <a:pPr>
              <a:buClr>
                <a:srgbClr val="0070C0"/>
              </a:buClr>
              <a:buFont typeface="Wingdings" panose="05000000000000000000" pitchFamily="2" charset="2"/>
              <a:buChar char="v"/>
            </a:pPr>
            <a:r>
              <a:rPr lang="en-US" sz="2400" dirty="0">
                <a:latin typeface="Book Antiqua" panose="02040602050305030304" pitchFamily="18" charset="0"/>
              </a:rPr>
              <a:t>Disagreements within family </a:t>
            </a:r>
            <a:r>
              <a:rPr lang="en-US" sz="2400" dirty="0">
                <a:latin typeface="Book Antiqua" panose="02040602050305030304" pitchFamily="18" charset="0"/>
                <a:sym typeface="Wingdings" panose="05000000000000000000" pitchFamily="2" charset="2"/>
              </a:rPr>
              <a:t> Finding the “best” solutions when there are few available and no one agrees</a:t>
            </a:r>
            <a:endParaRPr lang="en-US" sz="2400" dirty="0">
              <a:latin typeface="Book Antiqua" panose="02040602050305030304" pitchFamily="18" charset="0"/>
            </a:endParaRPr>
          </a:p>
          <a:p>
            <a:pPr>
              <a:buClr>
                <a:srgbClr val="0070C0"/>
              </a:buClr>
              <a:buFont typeface="Wingdings" panose="05000000000000000000" pitchFamily="2" charset="2"/>
              <a:buChar char="v"/>
            </a:pPr>
            <a:r>
              <a:rPr lang="en-US" sz="2400" dirty="0">
                <a:latin typeface="Book Antiqua" panose="02040602050305030304" pitchFamily="18" charset="0"/>
              </a:rPr>
              <a:t>Uncertainty </a:t>
            </a:r>
            <a:r>
              <a:rPr lang="en-US" sz="2400" dirty="0">
                <a:latin typeface="Book Antiqua" panose="02040602050305030304" pitchFamily="18" charset="0"/>
                <a:sym typeface="Wingdings" panose="05000000000000000000" pitchFamily="2" charset="2"/>
              </a:rPr>
              <a:t> Working to achieve </a:t>
            </a:r>
            <a:r>
              <a:rPr lang="en-US" sz="2400" dirty="0">
                <a:latin typeface="Book Antiqua" panose="02040602050305030304" pitchFamily="18" charset="0"/>
              </a:rPr>
              <a:t>what </a:t>
            </a:r>
            <a:r>
              <a:rPr lang="en-US" sz="2400" dirty="0" smtClean="0">
                <a:latin typeface="Book Antiqua" panose="02040602050305030304" pitchFamily="18" charset="0"/>
              </a:rPr>
              <a:t>the person </a:t>
            </a:r>
            <a:r>
              <a:rPr lang="en-US" sz="2400" dirty="0">
                <a:latin typeface="Book Antiqua" panose="02040602050305030304" pitchFamily="18" charset="0"/>
              </a:rPr>
              <a:t>would want; follow the values, beliefs, wishes of their loved one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59991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281175"/>
            <a:ext cx="6413611" cy="572644"/>
          </a:xfrm>
        </p:spPr>
        <p:txBody>
          <a:bodyPr>
            <a:noAutofit/>
          </a:bodyPr>
          <a:lstStyle/>
          <a:p>
            <a:r>
              <a:rPr lang="en-US" dirty="0" smtClean="0">
                <a:solidFill>
                  <a:srgbClr val="0070C0"/>
                </a:solidFill>
                <a:effectLst/>
                <a:latin typeface="Book Antiqua" panose="02040602050305030304" pitchFamily="18" charset="0"/>
              </a:rPr>
              <a:t>Ever-changing </a:t>
            </a:r>
            <a:r>
              <a:rPr lang="en-US" dirty="0">
                <a:solidFill>
                  <a:srgbClr val="0070C0"/>
                </a:solidFill>
                <a:effectLst/>
                <a:latin typeface="Book Antiqua" panose="02040602050305030304" pitchFamily="18" charset="0"/>
              </a:rPr>
              <a:t>abilities/needs</a:t>
            </a:r>
          </a:p>
        </p:txBody>
      </p:sp>
      <p:sp>
        <p:nvSpPr>
          <p:cNvPr id="3" name="Content Placeholder 2"/>
          <p:cNvSpPr>
            <a:spLocks noGrp="1"/>
          </p:cNvSpPr>
          <p:nvPr>
            <p:ph idx="1"/>
          </p:nvPr>
        </p:nvSpPr>
        <p:spPr>
          <a:xfrm>
            <a:off x="2281424" y="1044700"/>
            <a:ext cx="6871725" cy="3970329"/>
          </a:xfrm>
        </p:spPr>
        <p:txBody>
          <a:bodyPr>
            <a:normAutofit fontScale="92500" lnSpcReduction="10000"/>
          </a:bodyPr>
          <a:lstStyle/>
          <a:p>
            <a:pPr>
              <a:buClr>
                <a:srgbClr val="0070C0"/>
              </a:buClr>
              <a:buFont typeface="Wingdings" panose="05000000000000000000" pitchFamily="2" charset="2"/>
              <a:buChar char="v"/>
            </a:pPr>
            <a:r>
              <a:rPr lang="en-US" sz="2400" dirty="0">
                <a:latin typeface="Book Antiqua" panose="02040602050305030304" pitchFamily="18" charset="0"/>
              </a:rPr>
              <a:t>Constantly changing needs and abilities </a:t>
            </a:r>
          </a:p>
          <a:p>
            <a:pPr>
              <a:buClr>
                <a:srgbClr val="0070C0"/>
              </a:buClr>
              <a:buFont typeface="Wingdings" panose="05000000000000000000" pitchFamily="2" charset="2"/>
              <a:buChar char="v"/>
            </a:pPr>
            <a:r>
              <a:rPr lang="en-US" sz="2400" dirty="0">
                <a:latin typeface="Book Antiqua" panose="02040602050305030304" pitchFamily="18" charset="0"/>
              </a:rPr>
              <a:t>Constantly changing demands </a:t>
            </a:r>
            <a:r>
              <a:rPr lang="en-US" sz="2400" dirty="0" smtClean="0">
                <a:latin typeface="Book Antiqua" panose="02040602050305030304" pitchFamily="18" charset="0"/>
              </a:rPr>
              <a:t>placed </a:t>
            </a:r>
            <a:r>
              <a:rPr lang="en-US" sz="2400" dirty="0">
                <a:latin typeface="Book Antiqua" panose="02040602050305030304" pitchFamily="18" charset="0"/>
              </a:rPr>
              <a:t>on caregivers</a:t>
            </a:r>
          </a:p>
          <a:p>
            <a:pPr>
              <a:buClr>
                <a:srgbClr val="0070C0"/>
              </a:buClr>
              <a:buFont typeface="Wingdings" panose="05000000000000000000" pitchFamily="2" charset="2"/>
              <a:buChar char="v"/>
            </a:pPr>
            <a:r>
              <a:rPr lang="en-US" sz="2400" dirty="0">
                <a:latin typeface="Book Antiqua" panose="02040602050305030304" pitchFamily="18" charset="0"/>
              </a:rPr>
              <a:t>Looming questions of “What comes next?”</a:t>
            </a:r>
          </a:p>
          <a:p>
            <a:pPr lvl="1">
              <a:buClr>
                <a:srgbClr val="006600"/>
              </a:buClr>
              <a:buFont typeface="Wingdings" panose="05000000000000000000" pitchFamily="2" charset="2"/>
              <a:buChar char="ü"/>
            </a:pPr>
            <a:r>
              <a:rPr lang="en-US" sz="2200" dirty="0" smtClean="0">
                <a:latin typeface="Book Antiqua" panose="02040602050305030304" pitchFamily="18" charset="0"/>
              </a:rPr>
              <a:t>What </a:t>
            </a:r>
            <a:r>
              <a:rPr lang="en-US" sz="2200" dirty="0">
                <a:latin typeface="Book Antiqua" panose="02040602050305030304" pitchFamily="18" charset="0"/>
              </a:rPr>
              <a:t>services or supports are needed?</a:t>
            </a:r>
          </a:p>
          <a:p>
            <a:pPr lvl="1">
              <a:buClr>
                <a:srgbClr val="006600"/>
              </a:buClr>
              <a:buFont typeface="Wingdings" panose="05000000000000000000" pitchFamily="2" charset="2"/>
              <a:buChar char="ü"/>
            </a:pPr>
            <a:r>
              <a:rPr lang="en-US" sz="2200" dirty="0">
                <a:latin typeface="Book Antiqua" panose="02040602050305030304" pitchFamily="18" charset="0"/>
              </a:rPr>
              <a:t>How will I find them? Pay for them?</a:t>
            </a:r>
          </a:p>
          <a:p>
            <a:pPr lvl="1">
              <a:buClr>
                <a:srgbClr val="006600"/>
              </a:buClr>
              <a:buFont typeface="Wingdings" panose="05000000000000000000" pitchFamily="2" charset="2"/>
              <a:buChar char="ü"/>
            </a:pPr>
            <a:r>
              <a:rPr lang="en-US" sz="2200" dirty="0">
                <a:latin typeface="Book Antiqua" panose="02040602050305030304" pitchFamily="18" charset="0"/>
              </a:rPr>
              <a:t>How will I get him/her to services (e.g., transportation)</a:t>
            </a:r>
          </a:p>
          <a:p>
            <a:pPr lvl="1">
              <a:buClr>
                <a:srgbClr val="006600"/>
              </a:buClr>
              <a:buFont typeface="Wingdings" panose="05000000000000000000" pitchFamily="2" charset="2"/>
              <a:buChar char="ü"/>
            </a:pPr>
            <a:r>
              <a:rPr lang="en-US" sz="2200" dirty="0">
                <a:latin typeface="Book Antiqua" panose="02040602050305030304" pitchFamily="18" charset="0"/>
              </a:rPr>
              <a:t>Is our home really secure? What if my loved one wanders away?</a:t>
            </a:r>
          </a:p>
          <a:p>
            <a:pPr lvl="1">
              <a:buClr>
                <a:srgbClr val="006600"/>
              </a:buClr>
              <a:buFont typeface="Wingdings" panose="05000000000000000000" pitchFamily="2" charset="2"/>
              <a:buChar char="ü"/>
            </a:pPr>
            <a:r>
              <a:rPr lang="en-US" sz="2200" dirty="0">
                <a:latin typeface="Book Antiqua" panose="02040602050305030304" pitchFamily="18" charset="0"/>
              </a:rPr>
              <a:t>What do people think? Of </a:t>
            </a:r>
            <a:r>
              <a:rPr lang="en-US" sz="2200" dirty="0" smtClean="0">
                <a:latin typeface="Book Antiqua" panose="02040602050305030304" pitchFamily="18" charset="0"/>
              </a:rPr>
              <a:t>me? Of my loved one?</a:t>
            </a:r>
            <a:endParaRPr lang="en-US" sz="2200" dirty="0"/>
          </a:p>
        </p:txBody>
      </p:sp>
    </p:spTree>
    <p:extLst>
      <p:ext uri="{BB962C8B-B14F-4D97-AF65-F5344CB8AC3E}">
        <p14:creationId xmlns:p14="http://schemas.microsoft.com/office/powerpoint/2010/main" val="3972871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281175"/>
            <a:ext cx="6871725" cy="572644"/>
          </a:xfrm>
        </p:spPr>
        <p:txBody>
          <a:bodyPr>
            <a:noAutofit/>
          </a:bodyPr>
          <a:lstStyle/>
          <a:p>
            <a:r>
              <a:rPr lang="en-US" dirty="0">
                <a:solidFill>
                  <a:srgbClr val="0070C0"/>
                </a:solidFill>
                <a:effectLst/>
                <a:latin typeface="Book Antiqua" panose="02040602050305030304" pitchFamily="18" charset="0"/>
              </a:rPr>
              <a:t>Common Emotional Reactions</a:t>
            </a:r>
          </a:p>
        </p:txBody>
      </p:sp>
      <p:sp>
        <p:nvSpPr>
          <p:cNvPr id="3" name="Content Placeholder 2"/>
          <p:cNvSpPr>
            <a:spLocks noGrp="1"/>
          </p:cNvSpPr>
          <p:nvPr>
            <p:ph idx="1"/>
          </p:nvPr>
        </p:nvSpPr>
        <p:spPr>
          <a:xfrm>
            <a:off x="2281424" y="891995"/>
            <a:ext cx="6871725" cy="3663766"/>
          </a:xfrm>
        </p:spPr>
        <p:txBody>
          <a:bodyPr>
            <a:noAutofit/>
          </a:bodyPr>
          <a:lstStyle/>
          <a:p>
            <a:pPr>
              <a:buClr>
                <a:srgbClr val="0070C0"/>
              </a:buClr>
              <a:buFont typeface="Wingdings" panose="05000000000000000000" pitchFamily="2" charset="2"/>
              <a:buChar char="v"/>
            </a:pPr>
            <a:r>
              <a:rPr lang="en-US" sz="2200" dirty="0">
                <a:latin typeface="Book Antiqua" panose="02040602050305030304" pitchFamily="18" charset="0"/>
              </a:rPr>
              <a:t>Loss and sadness</a:t>
            </a:r>
          </a:p>
          <a:p>
            <a:pPr lvl="1">
              <a:buClr>
                <a:srgbClr val="006600"/>
              </a:buClr>
              <a:buFont typeface="Wingdings" panose="05000000000000000000" pitchFamily="2" charset="2"/>
              <a:buChar char="ü"/>
            </a:pPr>
            <a:r>
              <a:rPr lang="en-US" sz="2000" dirty="0">
                <a:latin typeface="Book Antiqua" panose="02040602050305030304" pitchFamily="18" charset="0"/>
              </a:rPr>
              <a:t>Person once known, a way of life, control</a:t>
            </a:r>
          </a:p>
          <a:p>
            <a:pPr>
              <a:buClr>
                <a:srgbClr val="0070C0"/>
              </a:buClr>
              <a:buFont typeface="Wingdings" panose="05000000000000000000" pitchFamily="2" charset="2"/>
              <a:buChar char="v"/>
            </a:pPr>
            <a:r>
              <a:rPr lang="en-US" sz="2200" dirty="0" smtClean="0">
                <a:latin typeface="Book Antiqua" panose="02040602050305030304" pitchFamily="18" charset="0"/>
              </a:rPr>
              <a:t>Worry and fear</a:t>
            </a:r>
            <a:endParaRPr lang="en-US" sz="2200" dirty="0">
              <a:latin typeface="Book Antiqua" panose="02040602050305030304" pitchFamily="18" charset="0"/>
            </a:endParaRPr>
          </a:p>
          <a:p>
            <a:pPr lvl="1">
              <a:buClr>
                <a:srgbClr val="006600"/>
              </a:buClr>
              <a:buFont typeface="Wingdings" panose="05000000000000000000" pitchFamily="2" charset="2"/>
              <a:buChar char="ü"/>
            </a:pPr>
            <a:r>
              <a:rPr lang="en-US" sz="2000" dirty="0">
                <a:latin typeface="Book Antiqua" panose="02040602050305030304" pitchFamily="18" charset="0"/>
              </a:rPr>
              <a:t>Loved one will suffer, fear of being alone, sense of meaninglessness</a:t>
            </a:r>
          </a:p>
          <a:p>
            <a:pPr>
              <a:buClr>
                <a:srgbClr val="0070C0"/>
              </a:buClr>
              <a:buFont typeface="Wingdings" panose="05000000000000000000" pitchFamily="2" charset="2"/>
              <a:buChar char="v"/>
            </a:pPr>
            <a:r>
              <a:rPr lang="en-US" sz="2200" dirty="0" smtClean="0">
                <a:latin typeface="Book Antiqua" panose="02040602050305030304" pitchFamily="18" charset="0"/>
              </a:rPr>
              <a:t>Guilt </a:t>
            </a:r>
            <a:r>
              <a:rPr lang="en-US" sz="2200" dirty="0">
                <a:latin typeface="Book Antiqua" panose="02040602050305030304" pitchFamily="18" charset="0"/>
              </a:rPr>
              <a:t>and regret</a:t>
            </a:r>
          </a:p>
          <a:p>
            <a:pPr lvl="1">
              <a:buClr>
                <a:srgbClr val="006600"/>
              </a:buClr>
              <a:buFont typeface="Wingdings" panose="05000000000000000000" pitchFamily="2" charset="2"/>
              <a:buChar char="ü"/>
            </a:pPr>
            <a:r>
              <a:rPr lang="en-US" sz="2000" dirty="0">
                <a:latin typeface="Book Antiqua" panose="02040602050305030304" pitchFamily="18" charset="0"/>
              </a:rPr>
              <a:t>I should have/could have</a:t>
            </a:r>
          </a:p>
          <a:p>
            <a:pPr>
              <a:buClr>
                <a:srgbClr val="0070C0"/>
              </a:buClr>
              <a:buFont typeface="Wingdings" panose="05000000000000000000" pitchFamily="2" charset="2"/>
              <a:buChar char="v"/>
            </a:pPr>
            <a:r>
              <a:rPr lang="en-US" sz="2200" dirty="0">
                <a:latin typeface="Book Antiqua" panose="02040602050305030304" pitchFamily="18" charset="0"/>
              </a:rPr>
              <a:t>Anger</a:t>
            </a:r>
          </a:p>
          <a:p>
            <a:pPr lvl="1">
              <a:buClr>
                <a:srgbClr val="006600"/>
              </a:buClr>
              <a:buFont typeface="Wingdings" panose="05000000000000000000" pitchFamily="2" charset="2"/>
              <a:buChar char="ü"/>
            </a:pPr>
            <a:r>
              <a:rPr lang="en-US" sz="2000" dirty="0">
                <a:latin typeface="Book Antiqua" panose="02040602050305030304" pitchFamily="18" charset="0"/>
              </a:rPr>
              <a:t>It isn’t </a:t>
            </a:r>
            <a:r>
              <a:rPr lang="en-US" sz="2000" dirty="0" smtClean="0">
                <a:latin typeface="Book Antiqua" panose="02040602050305030304" pitchFamily="18" charset="0"/>
              </a:rPr>
              <a:t>fair</a:t>
            </a:r>
          </a:p>
          <a:p>
            <a:pPr lvl="1">
              <a:buClr>
                <a:srgbClr val="006600"/>
              </a:buClr>
              <a:buFont typeface="Wingdings" panose="05000000000000000000" pitchFamily="2" charset="2"/>
              <a:buChar char="ü"/>
            </a:pPr>
            <a:r>
              <a:rPr lang="en-US" sz="2000" dirty="0" smtClean="0">
                <a:latin typeface="Book Antiqua" panose="02040602050305030304" pitchFamily="18" charset="0"/>
              </a:rPr>
              <a:t>Guilt, sadness, fear, frustration, regret can all come out as anger!</a:t>
            </a:r>
            <a:endParaRPr lang="en-US" sz="2000" dirty="0">
              <a:latin typeface="Book Antiqua" panose="02040602050305030304" pitchFamily="18" charset="0"/>
            </a:endParaRPr>
          </a:p>
        </p:txBody>
      </p:sp>
    </p:spTree>
    <p:extLst>
      <p:ext uri="{BB962C8B-B14F-4D97-AF65-F5344CB8AC3E}">
        <p14:creationId xmlns:p14="http://schemas.microsoft.com/office/powerpoint/2010/main" val="1557304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281175"/>
            <a:ext cx="6719020" cy="572644"/>
          </a:xfrm>
        </p:spPr>
        <p:txBody>
          <a:bodyPr>
            <a:normAutofit/>
          </a:bodyPr>
          <a:lstStyle/>
          <a:p>
            <a:r>
              <a:rPr lang="en-US" sz="2800" dirty="0" smtClean="0">
                <a:solidFill>
                  <a:srgbClr val="0070C0"/>
                </a:solidFill>
                <a:effectLst/>
                <a:latin typeface="Book Antiqua" panose="02040602050305030304" pitchFamily="18" charset="0"/>
              </a:rPr>
              <a:t>Ask: How do I/other staff contribute?	</a:t>
            </a:r>
            <a:endParaRPr lang="en-US" sz="2800" dirty="0">
              <a:solidFill>
                <a:srgbClr val="0070C0"/>
              </a:solidFill>
              <a:effectLst/>
              <a:latin typeface="Book Antiqua" panose="02040602050305030304" pitchFamily="18" charset="0"/>
            </a:endParaRPr>
          </a:p>
        </p:txBody>
      </p:sp>
      <p:sp>
        <p:nvSpPr>
          <p:cNvPr id="3" name="Content Placeholder 2"/>
          <p:cNvSpPr>
            <a:spLocks noGrp="1"/>
          </p:cNvSpPr>
          <p:nvPr>
            <p:ph idx="1"/>
          </p:nvPr>
        </p:nvSpPr>
        <p:spPr>
          <a:xfrm>
            <a:off x="2281425" y="1044701"/>
            <a:ext cx="6413610" cy="3663766"/>
          </a:xfrm>
        </p:spPr>
        <p:txBody>
          <a:bodyPr>
            <a:noAutofit/>
          </a:bodyPr>
          <a:lstStyle/>
          <a:p>
            <a:pPr>
              <a:spcBef>
                <a:spcPts val="0"/>
              </a:spcBef>
              <a:buClr>
                <a:srgbClr val="0070C0"/>
              </a:buClr>
              <a:buFont typeface="Wingdings" panose="05000000000000000000" pitchFamily="2" charset="2"/>
              <a:buChar char="v"/>
            </a:pPr>
            <a:r>
              <a:rPr lang="en-US" sz="2200" b="1" dirty="0" smtClean="0">
                <a:solidFill>
                  <a:srgbClr val="339933"/>
                </a:solidFill>
                <a:latin typeface="Book Antiqua" panose="02040602050305030304" pitchFamily="18" charset="0"/>
              </a:rPr>
              <a:t>Staff can contribute to problems </a:t>
            </a:r>
          </a:p>
          <a:p>
            <a:pPr lvl="1">
              <a:spcBef>
                <a:spcPts val="0"/>
              </a:spcBef>
              <a:buClr>
                <a:srgbClr val="006600"/>
              </a:buClr>
              <a:buFont typeface="Wingdings" panose="05000000000000000000" pitchFamily="2" charset="2"/>
              <a:buChar char="ü"/>
            </a:pPr>
            <a:r>
              <a:rPr lang="en-US" sz="2200" dirty="0" smtClean="0">
                <a:latin typeface="Book Antiqua" panose="02040602050305030304" pitchFamily="18" charset="0"/>
              </a:rPr>
              <a:t>Not paying attention to family concerns</a:t>
            </a:r>
          </a:p>
          <a:p>
            <a:pPr lvl="1">
              <a:spcBef>
                <a:spcPts val="0"/>
              </a:spcBef>
              <a:buClr>
                <a:srgbClr val="006600"/>
              </a:buClr>
              <a:buFont typeface="Wingdings" panose="05000000000000000000" pitchFamily="2" charset="2"/>
              <a:buChar char="ü"/>
            </a:pPr>
            <a:r>
              <a:rPr lang="en-US" sz="2200" dirty="0" smtClean="0">
                <a:latin typeface="Book Antiqua" panose="02040602050305030304" pitchFamily="18" charset="0"/>
              </a:rPr>
              <a:t>Seeming to be “too busy”</a:t>
            </a:r>
          </a:p>
          <a:p>
            <a:pPr>
              <a:spcBef>
                <a:spcPts val="0"/>
              </a:spcBef>
              <a:buClr>
                <a:srgbClr val="0070C0"/>
              </a:buClr>
              <a:buFont typeface="Wingdings" panose="05000000000000000000" pitchFamily="2" charset="2"/>
              <a:buChar char="v"/>
            </a:pPr>
            <a:r>
              <a:rPr lang="en-US" sz="2200" b="1" dirty="0" smtClean="0">
                <a:solidFill>
                  <a:srgbClr val="0070C0"/>
                </a:solidFill>
                <a:latin typeface="Book Antiqua" panose="02040602050305030304" pitchFamily="18" charset="0"/>
              </a:rPr>
              <a:t>Family may react</a:t>
            </a:r>
          </a:p>
          <a:p>
            <a:pPr lvl="1">
              <a:spcBef>
                <a:spcPts val="0"/>
              </a:spcBef>
              <a:buClr>
                <a:srgbClr val="006600"/>
              </a:buClr>
              <a:buFont typeface="Wingdings" panose="05000000000000000000" pitchFamily="2" charset="2"/>
              <a:buChar char="ü"/>
            </a:pPr>
            <a:r>
              <a:rPr lang="en-US" sz="2200" dirty="0" smtClean="0">
                <a:latin typeface="Book Antiqua" panose="02040602050305030304" pitchFamily="18" charset="0"/>
              </a:rPr>
              <a:t>Not “heard”</a:t>
            </a:r>
          </a:p>
          <a:p>
            <a:pPr lvl="1">
              <a:spcBef>
                <a:spcPts val="0"/>
              </a:spcBef>
              <a:buClr>
                <a:srgbClr val="006600"/>
              </a:buClr>
              <a:buFont typeface="Wingdings" panose="05000000000000000000" pitchFamily="2" charset="2"/>
              <a:buChar char="ü"/>
            </a:pPr>
            <a:r>
              <a:rPr lang="en-US" sz="2200" dirty="0" smtClean="0">
                <a:latin typeface="Book Antiqua" panose="02040602050305030304" pitchFamily="18" charset="0"/>
              </a:rPr>
              <a:t>Not taken seriously</a:t>
            </a:r>
          </a:p>
          <a:p>
            <a:pPr lvl="1">
              <a:spcBef>
                <a:spcPts val="0"/>
              </a:spcBef>
              <a:buClr>
                <a:srgbClr val="006600"/>
              </a:buClr>
              <a:buFont typeface="Wingdings" panose="05000000000000000000" pitchFamily="2" charset="2"/>
              <a:buChar char="ü"/>
            </a:pPr>
            <a:r>
              <a:rPr lang="en-US" sz="2200" dirty="0" smtClean="0">
                <a:latin typeface="Book Antiqua" panose="02040602050305030304" pitchFamily="18" charset="0"/>
              </a:rPr>
              <a:t>No opportunities to talk with staff about concerns</a:t>
            </a:r>
          </a:p>
          <a:p>
            <a:pPr>
              <a:spcBef>
                <a:spcPts val="0"/>
              </a:spcBef>
              <a:buClr>
                <a:srgbClr val="0070C0"/>
              </a:buClr>
              <a:buFont typeface="Wingdings" panose="05000000000000000000" pitchFamily="2" charset="2"/>
              <a:buChar char="v"/>
            </a:pPr>
            <a:r>
              <a:rPr lang="en-US" sz="2200" b="1" i="1" dirty="0" smtClean="0">
                <a:solidFill>
                  <a:srgbClr val="C00000"/>
                </a:solidFill>
                <a:latin typeface="Book Antiqua" panose="02040602050305030304" pitchFamily="18" charset="0"/>
              </a:rPr>
              <a:t>Families may also be rightfully upset!</a:t>
            </a:r>
          </a:p>
          <a:p>
            <a:pPr lvl="1">
              <a:spcBef>
                <a:spcPts val="0"/>
              </a:spcBef>
              <a:buClr>
                <a:srgbClr val="006600"/>
              </a:buClr>
              <a:buFont typeface="Wingdings" panose="05000000000000000000" pitchFamily="2" charset="2"/>
              <a:buChar char="ü"/>
            </a:pPr>
            <a:r>
              <a:rPr lang="en-US" sz="2200" dirty="0" smtClean="0">
                <a:latin typeface="Book Antiqua" panose="02040602050305030304" pitchFamily="18" charset="0"/>
              </a:rPr>
              <a:t>Care is inadequate to meet needs</a:t>
            </a:r>
          </a:p>
          <a:p>
            <a:pPr lvl="1">
              <a:spcBef>
                <a:spcPts val="0"/>
              </a:spcBef>
              <a:buClr>
                <a:srgbClr val="006600"/>
              </a:buClr>
              <a:buFont typeface="Wingdings" panose="05000000000000000000" pitchFamily="2" charset="2"/>
              <a:buChar char="ü"/>
            </a:pPr>
            <a:r>
              <a:rPr lang="en-US" sz="2200" dirty="0">
                <a:latin typeface="Book Antiqua" panose="02040602050305030304" pitchFamily="18" charset="0"/>
              </a:rPr>
              <a:t>R</a:t>
            </a:r>
            <a:r>
              <a:rPr lang="en-US" sz="2200" dirty="0" smtClean="0">
                <a:latin typeface="Book Antiqua" panose="02040602050305030304" pitchFamily="18" charset="0"/>
              </a:rPr>
              <a:t>equests are ignored; staff are unresponsive</a:t>
            </a:r>
          </a:p>
        </p:txBody>
      </p:sp>
    </p:spTree>
    <p:extLst>
      <p:ext uri="{BB962C8B-B14F-4D97-AF65-F5344CB8AC3E}">
        <p14:creationId xmlns:p14="http://schemas.microsoft.com/office/powerpoint/2010/main" val="769614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1681</Words>
  <Application>Microsoft Office PowerPoint</Application>
  <PresentationFormat>On-screen Show (16:9)</PresentationFormat>
  <Paragraphs>220</Paragraphs>
  <Slides>17</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Book Antiqua</vt:lpstr>
      <vt:lpstr>Calibri</vt:lpstr>
      <vt:lpstr>Lucida Handwriting</vt:lpstr>
      <vt:lpstr>Wingdings</vt:lpstr>
      <vt:lpstr>Office Theme</vt:lpstr>
      <vt:lpstr>Role Changes for Family Members </vt:lpstr>
      <vt:lpstr>Goals of Training</vt:lpstr>
      <vt:lpstr>Family Caregiver Roles</vt:lpstr>
      <vt:lpstr>Stress of new roles and responsibilities</vt:lpstr>
      <vt:lpstr>Stress of maintaining balance</vt:lpstr>
      <vt:lpstr>Stress of decision-making</vt:lpstr>
      <vt:lpstr>Ever-changing abilities/needs</vt:lpstr>
      <vt:lpstr>Common Emotional Reactions</vt:lpstr>
      <vt:lpstr>Ask: How do I/other staff contribute? </vt:lpstr>
      <vt:lpstr>Breakout Moment</vt:lpstr>
      <vt:lpstr>Responding to Upset Feelings</vt:lpstr>
      <vt:lpstr>Responding to Emotional Reactions</vt:lpstr>
      <vt:lpstr>Respond, don’t react</vt:lpstr>
      <vt:lpstr>Introduce “Knowing the person”</vt:lpstr>
      <vt:lpstr>Be Proactive</vt:lpstr>
      <vt:lpstr>Summary</vt:lpstr>
      <vt:lpstr>Coming up next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2017-07-17T19:56:08Z</dcterms:created>
  <dcterms:modified xsi:type="dcterms:W3CDTF">2018-09-09T18:03:32Z</dcterms:modified>
</cp:coreProperties>
</file>