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1"/>
  </p:notesMasterIdLst>
  <p:handoutMasterIdLst>
    <p:handoutMasterId r:id="rId22"/>
  </p:handoutMasterIdLst>
  <p:sldIdLst>
    <p:sldId id="257" r:id="rId2"/>
    <p:sldId id="258" r:id="rId3"/>
    <p:sldId id="261" r:id="rId4"/>
    <p:sldId id="260" r:id="rId5"/>
    <p:sldId id="259" r:id="rId6"/>
    <p:sldId id="262" r:id="rId7"/>
    <p:sldId id="265" r:id="rId8"/>
    <p:sldId id="263" r:id="rId9"/>
    <p:sldId id="264" r:id="rId10"/>
    <p:sldId id="274" r:id="rId11"/>
    <p:sldId id="266" r:id="rId12"/>
    <p:sldId id="268" r:id="rId13"/>
    <p:sldId id="270" r:id="rId14"/>
    <p:sldId id="269" r:id="rId15"/>
    <p:sldId id="271" r:id="rId16"/>
    <p:sldId id="272" r:id="rId17"/>
    <p:sldId id="276" r:id="rId18"/>
    <p:sldId id="277" r:id="rId19"/>
    <p:sldId id="27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0099"/>
    <a:srgbClr val="CC6600"/>
    <a:srgbClr val="FF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632" autoAdjust="0"/>
  </p:normalViewPr>
  <p:slideViewPr>
    <p:cSldViewPr snapToGrid="0">
      <p:cViewPr varScale="1">
        <p:scale>
          <a:sx n="62" d="100"/>
          <a:sy n="62" d="100"/>
        </p:scale>
        <p:origin x="1200"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50" d="100"/>
          <a:sy n="150" d="100"/>
        </p:scale>
        <p:origin x="1542" y="-18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fld id="{9D4EBADA-EFE0-48BB-8F85-429DD36E3892}" type="datetimeFigureOut">
              <a:rPr lang="en-US" smtClean="0"/>
              <a:t>9/9/2018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FDB7866A-EFED-4EF3-A52F-36977CE6B477}" type="slidenum">
              <a:rPr lang="en-US" smtClean="0"/>
              <a:t>‹#›</a:t>
            </a:fld>
            <a:endParaRPr lang="en-US" dirty="0"/>
          </a:p>
        </p:txBody>
      </p:sp>
    </p:spTree>
    <p:extLst>
      <p:ext uri="{BB962C8B-B14F-4D97-AF65-F5344CB8AC3E}">
        <p14:creationId xmlns:p14="http://schemas.microsoft.com/office/powerpoint/2010/main" val="22736082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321CF1BB-10BE-4878-BBC9-187450C620ED}" type="datetimeFigureOut">
              <a:rPr lang="en-US" smtClean="0"/>
              <a:t>9/9/2018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C154E8A1-C3F0-459F-856F-F82303F7BDD3}" type="slidenum">
              <a:rPr lang="en-US" smtClean="0"/>
              <a:t>‹#›</a:t>
            </a:fld>
            <a:endParaRPr lang="en-US" dirty="0"/>
          </a:p>
        </p:txBody>
      </p:sp>
    </p:spTree>
    <p:extLst>
      <p:ext uri="{BB962C8B-B14F-4D97-AF65-F5344CB8AC3E}">
        <p14:creationId xmlns:p14="http://schemas.microsoft.com/office/powerpoint/2010/main" val="19806748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11</a:t>
            </a:r>
            <a:r>
              <a:rPr lang="en-US" baseline="30000" dirty="0"/>
              <a:t>th</a:t>
            </a:r>
            <a:r>
              <a:rPr lang="en-US" dirty="0"/>
              <a:t> presentation in our series on Partnerships to Improve Care and Quality of Life for Persons with Dementia. </a:t>
            </a:r>
          </a:p>
          <a:p>
            <a:endParaRPr lang="en-US" dirty="0"/>
          </a:p>
        </p:txBody>
      </p:sp>
      <p:sp>
        <p:nvSpPr>
          <p:cNvPr id="4" name="Slide Number Placeholder 3"/>
          <p:cNvSpPr>
            <a:spLocks noGrp="1"/>
          </p:cNvSpPr>
          <p:nvPr>
            <p:ph type="sldNum" sz="quarter" idx="10"/>
          </p:nvPr>
        </p:nvSpPr>
        <p:spPr/>
        <p:txBody>
          <a:bodyPr/>
          <a:lstStyle/>
          <a:p>
            <a:pPr defTabSz="931735"/>
            <a:fld id="{8822A97E-095B-4FBE-AFE2-D86FF3F9305D}" type="slidenum">
              <a:rPr lang="en-US">
                <a:solidFill>
                  <a:prstClr val="black"/>
                </a:solidFill>
                <a:latin typeface="Calibri" panose="020F0502020204030204"/>
              </a:rPr>
              <a:pPr defTabSz="931735"/>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1295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there are 3 broad goals of care.</a:t>
            </a:r>
          </a:p>
          <a:p>
            <a:r>
              <a:rPr lang="en-US" dirty="0"/>
              <a:t>One is to live as long as possible. This is a common goal when we are young and middle-aged. Treatments that promote staying well and living longer are welcomed. That means that interventions to prevent illness, promote health, and treat disease are selected.</a:t>
            </a:r>
          </a:p>
          <a:p>
            <a:r>
              <a:rPr lang="en-US" dirty="0"/>
              <a:t> </a:t>
            </a:r>
          </a:p>
          <a:p>
            <a:r>
              <a:rPr lang="en-US" dirty="0"/>
              <a:t>Another broad goal to live as comfortably as possible. This means, treatments that can help relieve pain and suffering, or help to maintain current function are the priority. People tend to avoid treatments that are burdensome, have uncomfortable side effects, or have a poor chance of working. This goal is common for people who have multiple chronic conditions, or progressive diseases, like dementia.</a:t>
            </a:r>
          </a:p>
          <a:p>
            <a:r>
              <a:rPr lang="en-US" dirty="0"/>
              <a:t> </a:t>
            </a:r>
          </a:p>
          <a:p>
            <a:r>
              <a:rPr lang="en-US" dirty="0"/>
              <a:t>The third broad goal is to combine the previous two. That means, the person still wants to live as long as possible, accept some interventions, but avoid others that are considered too burdensome.  However, the primary focus is on comfort. </a:t>
            </a:r>
          </a:p>
          <a:p>
            <a:r>
              <a:rPr lang="en-US" dirty="0"/>
              <a:t> </a:t>
            </a:r>
          </a:p>
          <a:p>
            <a:r>
              <a:rPr lang="en-US" dirty="0"/>
              <a:t>Once there is agreement about the overall direction of care, then health care treatments and procedures can be determined.</a:t>
            </a:r>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10</a:t>
            </a:fld>
            <a:endParaRPr lang="en-US" dirty="0"/>
          </a:p>
        </p:txBody>
      </p:sp>
    </p:spTree>
    <p:extLst>
      <p:ext uri="{BB962C8B-B14F-4D97-AF65-F5344CB8AC3E}">
        <p14:creationId xmlns:p14="http://schemas.microsoft.com/office/powerpoint/2010/main" val="30707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work is being done to help identify common goals in dementia care, as well as methods and approaches to best assure that the care and treatments fit the individual’s goals. </a:t>
            </a:r>
          </a:p>
          <a:p>
            <a:r>
              <a:rPr lang="en-US" dirty="0"/>
              <a:t> </a:t>
            </a:r>
          </a:p>
          <a:p>
            <a:r>
              <a:rPr lang="en-US" dirty="0"/>
              <a:t>Some of the most common areas of concern identified by family members of persons with dementia are listed here and on the next slide, along with specific examples of the goals.</a:t>
            </a:r>
          </a:p>
          <a:p>
            <a:r>
              <a:rPr lang="en-US" dirty="0"/>
              <a:t> </a:t>
            </a:r>
          </a:p>
          <a:p>
            <a:r>
              <a:rPr lang="en-US" dirty="0"/>
              <a:t>The main point is that goals often fall into some broad areas – </a:t>
            </a:r>
          </a:p>
          <a:p>
            <a:pPr marL="169530" indent="-169530">
              <a:buFont typeface="Arial" panose="020B0604020202020204" pitchFamily="34" charset="0"/>
              <a:buChar char="•"/>
            </a:pPr>
            <a:r>
              <a:rPr lang="en-US" dirty="0"/>
              <a:t>Medical care, including how much is enough, given the stage of dementia</a:t>
            </a:r>
          </a:p>
          <a:p>
            <a:pPr marL="169530" indent="-169530">
              <a:buFont typeface="Arial" panose="020B0604020202020204" pitchFamily="34" charset="0"/>
              <a:buChar char="•"/>
            </a:pPr>
            <a:r>
              <a:rPr lang="en-US" dirty="0"/>
              <a:t>End-of-life care, including decisions to use palliative care or hospice approaches, and</a:t>
            </a:r>
          </a:p>
          <a:p>
            <a:pPr marL="169530" indent="-169530">
              <a:buFont typeface="Arial" panose="020B0604020202020204" pitchFamily="34" charset="0"/>
              <a:buChar char="•"/>
            </a:pPr>
            <a:r>
              <a:rPr lang="en-US" dirty="0"/>
              <a:t>Quality of life goals focusing on physical health and well-being </a:t>
            </a:r>
            <a:endParaRPr lang="en-US" dirty="0"/>
          </a:p>
        </p:txBody>
      </p:sp>
      <p:sp>
        <p:nvSpPr>
          <p:cNvPr id="4" name="Slide Number Placeholder 3"/>
          <p:cNvSpPr>
            <a:spLocks noGrp="1"/>
          </p:cNvSpPr>
          <p:nvPr>
            <p:ph type="sldNum" sz="quarter" idx="10"/>
          </p:nvPr>
        </p:nvSpPr>
        <p:spPr/>
        <p:txBody>
          <a:bodyPr/>
          <a:lstStyle/>
          <a:p>
            <a:fld id="{C154E8A1-C3F0-459F-856F-F82303F7BDD3}" type="slidenum">
              <a:rPr lang="en-US" smtClean="0"/>
              <a:t>11</a:t>
            </a:fld>
            <a:endParaRPr lang="en-US" dirty="0"/>
          </a:p>
        </p:txBody>
      </p:sp>
    </p:spTree>
    <p:extLst>
      <p:ext uri="{BB962C8B-B14F-4D97-AF65-F5344CB8AC3E}">
        <p14:creationId xmlns:p14="http://schemas.microsoft.com/office/powerpoint/2010/main" val="398416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of life goals also extent to social and emotional issues, like socializing and remaining engaged in enjoyable activities.</a:t>
            </a:r>
          </a:p>
          <a:p>
            <a:r>
              <a:rPr lang="en-US" dirty="0"/>
              <a:t> </a:t>
            </a:r>
          </a:p>
          <a:p>
            <a:r>
              <a:rPr lang="en-US" dirty="0"/>
              <a:t>Other goals are more directly related to the family caregiver’s needs – for support and services, and to help keep stress at a manageable level. These main areas are important guideposts for discussions with family members about goals of care.</a:t>
            </a:r>
            <a:endParaRPr lang="en-US" dirty="0"/>
          </a:p>
        </p:txBody>
      </p:sp>
      <p:sp>
        <p:nvSpPr>
          <p:cNvPr id="4" name="Slide Number Placeholder 3"/>
          <p:cNvSpPr>
            <a:spLocks noGrp="1"/>
          </p:cNvSpPr>
          <p:nvPr>
            <p:ph type="sldNum" sz="quarter" idx="10"/>
          </p:nvPr>
        </p:nvSpPr>
        <p:spPr/>
        <p:txBody>
          <a:bodyPr/>
          <a:lstStyle/>
          <a:p>
            <a:fld id="{C154E8A1-C3F0-459F-856F-F82303F7BDD3}" type="slidenum">
              <a:rPr lang="en-US" smtClean="0"/>
              <a:t>12</a:t>
            </a:fld>
            <a:endParaRPr lang="en-US" dirty="0"/>
          </a:p>
        </p:txBody>
      </p:sp>
    </p:spTree>
    <p:extLst>
      <p:ext uri="{BB962C8B-B14F-4D97-AF65-F5344CB8AC3E}">
        <p14:creationId xmlns:p14="http://schemas.microsoft.com/office/powerpoint/2010/main" val="3875031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collaborative, goal-setting discussion can be challenging for a variety of reasons. The process may feel strange to the person and/or the family members. </a:t>
            </a:r>
          </a:p>
          <a:p>
            <a:r>
              <a:rPr lang="en-US" dirty="0"/>
              <a:t> </a:t>
            </a:r>
          </a:p>
          <a:p>
            <a:r>
              <a:rPr lang="en-US" dirty="0"/>
              <a:t>As we reviewed earlier, disease-based care is common, and often results in providers handing out advice or prescribing treatments, not asking patients about their goals for care. </a:t>
            </a:r>
          </a:p>
          <a:p>
            <a:r>
              <a:rPr lang="en-US" dirty="0"/>
              <a:t> </a:t>
            </a:r>
          </a:p>
          <a:p>
            <a:r>
              <a:rPr lang="en-US" dirty="0"/>
              <a:t>Goals can be hard to put into words. And goals can change, or be unrealistic, or focus on something outside the care team’s control. And on the side of providers, most have not been trained to think in terms of goal-directed care, or methods to best approach the topic. As a result, goals remain vague. Unless we get to the point of being specific, measureable, attainable, relevant, and time-bound, nothing changes.</a:t>
            </a:r>
            <a:endParaRPr lang="en-US" dirty="0"/>
          </a:p>
        </p:txBody>
      </p:sp>
      <p:sp>
        <p:nvSpPr>
          <p:cNvPr id="4" name="Slide Number Placeholder 3"/>
          <p:cNvSpPr>
            <a:spLocks noGrp="1"/>
          </p:cNvSpPr>
          <p:nvPr>
            <p:ph type="sldNum" sz="quarter" idx="10"/>
          </p:nvPr>
        </p:nvSpPr>
        <p:spPr/>
        <p:txBody>
          <a:bodyPr/>
          <a:lstStyle/>
          <a:p>
            <a:fld id="{C154E8A1-C3F0-459F-856F-F82303F7BDD3}" type="slidenum">
              <a:rPr lang="en-US" smtClean="0"/>
              <a:t>13</a:t>
            </a:fld>
            <a:endParaRPr lang="en-US" dirty="0"/>
          </a:p>
        </p:txBody>
      </p:sp>
    </p:spTree>
    <p:extLst>
      <p:ext uri="{BB962C8B-B14F-4D97-AF65-F5344CB8AC3E}">
        <p14:creationId xmlns:p14="http://schemas.microsoft.com/office/powerpoint/2010/main" val="2004571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principles we reviewed for developing partnerships and Partnership Agreements apply to having collaborative goal-setting discussions. Talking about goals, and how values direct goals, is an important part of family education and orientation to the service or setting. </a:t>
            </a:r>
          </a:p>
          <a:p>
            <a:r>
              <a:rPr lang="en-US" dirty="0"/>
              <a:t> </a:t>
            </a:r>
          </a:p>
          <a:p>
            <a:r>
              <a:rPr lang="en-US" dirty="0"/>
              <a:t>Potential for changing goals of care can be woven into education about the progressive course of dementia.  Early discussions with family members can help reduce stress later on, by having a shared understanding of values, goals, and preferences for care and treatment. </a:t>
            </a:r>
            <a:endParaRPr lang="en-US" dirty="0"/>
          </a:p>
        </p:txBody>
      </p:sp>
      <p:sp>
        <p:nvSpPr>
          <p:cNvPr id="4" name="Slide Number Placeholder 3"/>
          <p:cNvSpPr>
            <a:spLocks noGrp="1"/>
          </p:cNvSpPr>
          <p:nvPr>
            <p:ph type="sldNum" sz="quarter" idx="10"/>
          </p:nvPr>
        </p:nvSpPr>
        <p:spPr/>
        <p:txBody>
          <a:bodyPr/>
          <a:lstStyle/>
          <a:p>
            <a:fld id="{C154E8A1-C3F0-459F-856F-F82303F7BDD3}" type="slidenum">
              <a:rPr lang="en-US" smtClean="0"/>
              <a:t>14</a:t>
            </a:fld>
            <a:endParaRPr lang="en-US" dirty="0"/>
          </a:p>
        </p:txBody>
      </p:sp>
    </p:spTree>
    <p:extLst>
      <p:ext uri="{BB962C8B-B14F-4D97-AF65-F5344CB8AC3E}">
        <p14:creationId xmlns:p14="http://schemas.microsoft.com/office/powerpoint/2010/main" val="3499290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collaborative process uses negotiation, the back and forth process that helps each party understand the other’s viewpoints, in order to find a mutually satisfying solution. As before, goals may be unrealistic or unattainable. They may expect too much of staff, or focus on things outside the care team’s control. </a:t>
            </a:r>
          </a:p>
          <a:p>
            <a:r>
              <a:rPr lang="en-US" dirty="0"/>
              <a:t> </a:t>
            </a:r>
          </a:p>
          <a:p>
            <a:r>
              <a:rPr lang="en-US" dirty="0"/>
              <a:t>Using the “pros and cons” helps to identify the risks and benefits of using – or NOT using -- certain approaches to care. And just like the Partnership Agreement, nothing is “written in stone” – meaning decisions can be changed.</a:t>
            </a:r>
          </a:p>
          <a:p>
            <a:r>
              <a:rPr lang="en-US" dirty="0"/>
              <a:t> </a:t>
            </a:r>
          </a:p>
          <a:p>
            <a:r>
              <a:rPr lang="en-US" dirty="0"/>
              <a:t>We also think it’s important to say again – not all staff have the same roles in setting goals and having discussions with family members. However, all staff are team members that need to understand the “big picture” of care. </a:t>
            </a:r>
            <a:endParaRPr lang="en-US" dirty="0"/>
          </a:p>
        </p:txBody>
      </p:sp>
      <p:sp>
        <p:nvSpPr>
          <p:cNvPr id="4" name="Slide Number Placeholder 3"/>
          <p:cNvSpPr>
            <a:spLocks noGrp="1"/>
          </p:cNvSpPr>
          <p:nvPr>
            <p:ph type="sldNum" sz="quarter" idx="10"/>
          </p:nvPr>
        </p:nvSpPr>
        <p:spPr/>
        <p:txBody>
          <a:bodyPr/>
          <a:lstStyle/>
          <a:p>
            <a:fld id="{C154E8A1-C3F0-459F-856F-F82303F7BDD3}" type="slidenum">
              <a:rPr lang="en-US" smtClean="0"/>
              <a:t>15</a:t>
            </a:fld>
            <a:endParaRPr lang="en-US" dirty="0"/>
          </a:p>
        </p:txBody>
      </p:sp>
    </p:spTree>
    <p:extLst>
      <p:ext uri="{BB962C8B-B14F-4D97-AF65-F5344CB8AC3E}">
        <p14:creationId xmlns:p14="http://schemas.microsoft.com/office/powerpoint/2010/main" val="4073411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common topics for goal-setting discussions are listed here.  </a:t>
            </a:r>
          </a:p>
          <a:p>
            <a:r>
              <a:rPr lang="en-US" dirty="0"/>
              <a:t> </a:t>
            </a:r>
          </a:p>
          <a:p>
            <a:r>
              <a:rPr lang="en-US" dirty="0"/>
              <a:t>The decision to hospitalize a person with dementia is an important example. The goal may be to treat acute illness – like pneumonia. However, being transported to the hospital, evaluated in an emergency department, admitted, and treated by unfamiliar providers, can be very upsetting, frightening, and distressing to the person with dementia. In turn, exploring if treatments can be provided without transfer may achieve the goal without the distress. </a:t>
            </a:r>
          </a:p>
          <a:p>
            <a:r>
              <a:rPr lang="en-US" dirty="0"/>
              <a:t> </a:t>
            </a:r>
          </a:p>
          <a:p>
            <a:r>
              <a:rPr lang="en-US" dirty="0"/>
              <a:t>Additional issues relate to the RELEVANCE of interventions, given the stage of dementia. For example, is it important to conduct an uncomfortable preventative intervention if the person isn’t a candidate for surgery? </a:t>
            </a:r>
          </a:p>
          <a:p>
            <a:r>
              <a:rPr lang="en-US" dirty="0"/>
              <a:t> </a:t>
            </a:r>
          </a:p>
          <a:p>
            <a:r>
              <a:rPr lang="en-US" dirty="0"/>
              <a:t>What is the benefit of continuing medications to prevent heart disease, when the person is in the late stages of dementia? In short, there is a lot to think about!</a:t>
            </a:r>
            <a:endParaRPr lang="en-US" dirty="0"/>
          </a:p>
        </p:txBody>
      </p:sp>
      <p:sp>
        <p:nvSpPr>
          <p:cNvPr id="4" name="Slide Number Placeholder 3"/>
          <p:cNvSpPr>
            <a:spLocks noGrp="1"/>
          </p:cNvSpPr>
          <p:nvPr>
            <p:ph type="sldNum" sz="quarter" idx="10"/>
          </p:nvPr>
        </p:nvSpPr>
        <p:spPr/>
        <p:txBody>
          <a:bodyPr/>
          <a:lstStyle/>
          <a:p>
            <a:fld id="{C154E8A1-C3F0-459F-856F-F82303F7BDD3}" type="slidenum">
              <a:rPr lang="en-US" smtClean="0"/>
              <a:t>16</a:t>
            </a:fld>
            <a:endParaRPr lang="en-US" dirty="0"/>
          </a:p>
        </p:txBody>
      </p:sp>
    </p:spTree>
    <p:extLst>
      <p:ext uri="{BB962C8B-B14F-4D97-AF65-F5344CB8AC3E}">
        <p14:creationId xmlns:p14="http://schemas.microsoft.com/office/powerpoint/2010/main" val="12517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discussions with providers and staff members, we asked for other ideas about goal-setting with family members. Here are a few tips that they shared with us:</a:t>
            </a:r>
          </a:p>
          <a:p>
            <a:pPr marL="169530" indent="-169530">
              <a:buFont typeface="Arial" panose="020B0604020202020204" pitchFamily="34" charset="0"/>
              <a:buChar char="•"/>
            </a:pPr>
            <a:r>
              <a:rPr lang="en-US" dirty="0"/>
              <a:t>Encourage conversations about goals of care early, and often with family members. Start on admission, and include in regular meetings such as care and service planning conferences. </a:t>
            </a:r>
          </a:p>
          <a:p>
            <a:pPr marL="169530" indent="-169530">
              <a:buFont typeface="Arial" panose="020B0604020202020204" pitchFamily="34" charset="0"/>
              <a:buChar char="•"/>
            </a:pPr>
            <a:r>
              <a:rPr lang="en-US" dirty="0"/>
              <a:t>Talk with family members about changes in function and abilities, that may be coming as their loved one’s disease progresses, so they can prepare emotionally and think in advance about their wishes</a:t>
            </a:r>
          </a:p>
          <a:p>
            <a:pPr marL="169530" indent="-169530">
              <a:buFont typeface="Arial" panose="020B0604020202020204" pitchFamily="34" charset="0"/>
              <a:buChar char="•"/>
            </a:pPr>
            <a:r>
              <a:rPr lang="en-US" dirty="0"/>
              <a:t>Discuss roles with family members, such as who will be involved in decisions? Who is the ultimate decision-maker? Who holds the power of attorney, and what does that mean? For example, when and how is it activated?</a:t>
            </a:r>
          </a:p>
          <a:p>
            <a:pPr marL="169530" indent="-169530">
              <a:buFont typeface="Arial" panose="020B0604020202020204" pitchFamily="34" charset="0"/>
              <a:buChar char="•"/>
            </a:pPr>
            <a:r>
              <a:rPr lang="en-US" dirty="0"/>
              <a:t>Discuss specifics about what is, and is not provided under hospice care so there are no surprises along the way.</a:t>
            </a:r>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17</a:t>
            </a:fld>
            <a:endParaRPr lang="en-US" dirty="0"/>
          </a:p>
        </p:txBody>
      </p:sp>
    </p:spTree>
    <p:extLst>
      <p:ext uri="{BB962C8B-B14F-4D97-AF65-F5344CB8AC3E}">
        <p14:creationId xmlns:p14="http://schemas.microsoft.com/office/powerpoint/2010/main" val="1858007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having collaborative, goal-setting discussions with family members is an important component of developing partnerships in care. </a:t>
            </a:r>
          </a:p>
          <a:p>
            <a:r>
              <a:rPr lang="en-US" dirty="0"/>
              <a:t> </a:t>
            </a:r>
          </a:p>
          <a:p>
            <a:r>
              <a:rPr lang="en-US" dirty="0"/>
              <a:t>Starting with broad life values can help identify goals of care that will change as the dementia progresses. These early, clear, and ongoing discussions are essential to assuring the interventions promote comfort and quality of life for the person with dementia, and that crisis-based decisions are avoided. </a:t>
            </a:r>
            <a:endParaRPr lang="en-US" dirty="0"/>
          </a:p>
        </p:txBody>
      </p:sp>
      <p:sp>
        <p:nvSpPr>
          <p:cNvPr id="4" name="Slide Number Placeholder 3"/>
          <p:cNvSpPr>
            <a:spLocks noGrp="1"/>
          </p:cNvSpPr>
          <p:nvPr>
            <p:ph type="sldNum" sz="quarter" idx="10"/>
          </p:nvPr>
        </p:nvSpPr>
        <p:spPr/>
        <p:txBody>
          <a:bodyPr/>
          <a:lstStyle/>
          <a:p>
            <a:fld id="{C154E8A1-C3F0-459F-856F-F82303F7BDD3}" type="slidenum">
              <a:rPr lang="en-US" smtClean="0"/>
              <a:t>18</a:t>
            </a:fld>
            <a:endParaRPr lang="en-US" dirty="0"/>
          </a:p>
        </p:txBody>
      </p:sp>
    </p:spTree>
    <p:extLst>
      <p:ext uri="{BB962C8B-B14F-4D97-AF65-F5344CB8AC3E}">
        <p14:creationId xmlns:p14="http://schemas.microsoft.com/office/powerpoint/2010/main" val="637145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our next and final module, we’ll expand on goal-directed care by reviewing some predictable changes, and associated decisions in end-of-life care for persons with dementia.</a:t>
            </a:r>
            <a:endParaRPr lang="en-US"/>
          </a:p>
        </p:txBody>
      </p:sp>
      <p:sp>
        <p:nvSpPr>
          <p:cNvPr id="4" name="Slide Number Placeholder 3"/>
          <p:cNvSpPr>
            <a:spLocks noGrp="1"/>
          </p:cNvSpPr>
          <p:nvPr>
            <p:ph type="sldNum" sz="quarter" idx="10"/>
          </p:nvPr>
        </p:nvSpPr>
        <p:spPr/>
        <p:txBody>
          <a:bodyPr/>
          <a:lstStyle/>
          <a:p>
            <a:fld id="{C154E8A1-C3F0-459F-856F-F82303F7BDD3}" type="slidenum">
              <a:rPr lang="en-US" smtClean="0"/>
              <a:t>19</a:t>
            </a:fld>
            <a:endParaRPr lang="en-US" dirty="0"/>
          </a:p>
        </p:txBody>
      </p:sp>
    </p:spTree>
    <p:extLst>
      <p:ext uri="{BB962C8B-B14F-4D97-AF65-F5344CB8AC3E}">
        <p14:creationId xmlns:p14="http://schemas.microsoft.com/office/powerpoint/2010/main" val="408399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 we’ll review the importance of setting realistic, person-centered goals of care and treatment for persons with dementia, and how those goals often change over time.  </a:t>
            </a:r>
          </a:p>
          <a:p>
            <a:r>
              <a:rPr lang="en-US" dirty="0"/>
              <a:t> </a:t>
            </a:r>
          </a:p>
          <a:p>
            <a:r>
              <a:rPr lang="en-US" dirty="0"/>
              <a:t>An important starting point in deciding on goals is to talk about longstanding values that help identify what goals of care should be. This discussion is an important part of partnership discussions, and agreements.</a:t>
            </a:r>
          </a:p>
          <a:p>
            <a:r>
              <a:rPr lang="en-US" dirty="0"/>
              <a:t> </a:t>
            </a:r>
          </a:p>
          <a:p>
            <a:r>
              <a:rPr lang="en-US" dirty="0"/>
              <a:t>Many of the materials we talk about in this module are provided in greater detail in the Instructors Manual. This module also includes handouts that support and illustrate content in the presentation, so you may want to print those before, or after you view this module.</a:t>
            </a:r>
          </a:p>
          <a:p>
            <a:endParaRPr lang="en-US" baseline="0"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defTabSz="931735"/>
            <a:fld id="{72ED622F-7044-4EC7-8BB8-81FEA50188EB}" type="slidenum">
              <a:rPr lang="en-US">
                <a:solidFill>
                  <a:prstClr val="black"/>
                </a:solidFill>
                <a:latin typeface="Calibri" panose="020F0502020204030204"/>
              </a:rPr>
              <a:pPr defTabSz="931735"/>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8568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thinking about some important differences between disease-based care, and goal-directed care. </a:t>
            </a:r>
          </a:p>
          <a:p>
            <a:r>
              <a:rPr lang="en-US" dirty="0"/>
              <a:t> </a:t>
            </a:r>
          </a:p>
          <a:p>
            <a:r>
              <a:rPr lang="en-US" dirty="0"/>
              <a:t>Most healthcare staff and providers tend to focus on disease-based care – which is focused on diagnosis and treatment, provider-directed care, and cures for the condition. Disease-based care is often best used to treat acute illness in younger people who have a long life expectancy. </a:t>
            </a:r>
          </a:p>
          <a:p>
            <a:r>
              <a:rPr lang="en-US" dirty="0"/>
              <a:t> </a:t>
            </a:r>
          </a:p>
          <a:p>
            <a:r>
              <a:rPr lang="en-US" dirty="0"/>
              <a:t>In contrast, goal-directed care is determined by the person or family member, is always person-centered, and is more focused on quality of life, comfort, and enjoyment in living rather than on curing the disease and fully restoring health. </a:t>
            </a:r>
          </a:p>
          <a:p>
            <a:r>
              <a:rPr lang="en-US" dirty="0"/>
              <a:t> </a:t>
            </a:r>
          </a:p>
          <a:p>
            <a:r>
              <a:rPr lang="en-US" dirty="0"/>
              <a:t>This approach is often best used with people who have multiple chronic conditions, or progressively disabling conditions like dementia, that limit life expectancy. </a:t>
            </a:r>
          </a:p>
          <a:p>
            <a:endParaRPr lang="en-US" dirty="0"/>
          </a:p>
        </p:txBody>
      </p:sp>
      <p:sp>
        <p:nvSpPr>
          <p:cNvPr id="4" name="Slide Number Placeholder 3"/>
          <p:cNvSpPr>
            <a:spLocks noGrp="1"/>
          </p:cNvSpPr>
          <p:nvPr>
            <p:ph type="sldNum" sz="quarter" idx="10"/>
          </p:nvPr>
        </p:nvSpPr>
        <p:spPr/>
        <p:txBody>
          <a:bodyPr/>
          <a:lstStyle/>
          <a:p>
            <a:fld id="{C154E8A1-C3F0-459F-856F-F82303F7BDD3}" type="slidenum">
              <a:rPr lang="en-US" smtClean="0"/>
              <a:t>3</a:t>
            </a:fld>
            <a:endParaRPr lang="en-US" dirty="0"/>
          </a:p>
        </p:txBody>
      </p:sp>
    </p:spTree>
    <p:extLst>
      <p:ext uri="{BB962C8B-B14F-4D97-AF65-F5344CB8AC3E}">
        <p14:creationId xmlns:p14="http://schemas.microsoft.com/office/powerpoint/2010/main" val="273201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apply the idea of goal-directed care to persons with dementia, it’s important to remember how abilities and needs change over time. In turn, the person’s and family member’s goals for care and treatment also change. </a:t>
            </a:r>
          </a:p>
          <a:p>
            <a:r>
              <a:rPr lang="en-US" dirty="0"/>
              <a:t> </a:t>
            </a:r>
          </a:p>
          <a:p>
            <a:r>
              <a:rPr lang="en-US" dirty="0"/>
              <a:t>Early in the disease, many people with dementia have reasonably good health, and continue to focus on prevention and full treatment of other health problems.</a:t>
            </a:r>
          </a:p>
          <a:p>
            <a:r>
              <a:rPr lang="en-US" dirty="0"/>
              <a:t>Later in dementia, as abilities tend to decline, many families may choose to focus on comfort and quality of life, instead of treatments or medications that EXTEND or prolong life.</a:t>
            </a:r>
          </a:p>
          <a:p>
            <a:endParaRPr lang="en-US" dirty="0"/>
          </a:p>
        </p:txBody>
      </p:sp>
      <p:sp>
        <p:nvSpPr>
          <p:cNvPr id="4" name="Slide Number Placeholder 3"/>
          <p:cNvSpPr>
            <a:spLocks noGrp="1"/>
          </p:cNvSpPr>
          <p:nvPr>
            <p:ph type="sldNum" sz="quarter" idx="10"/>
          </p:nvPr>
        </p:nvSpPr>
        <p:spPr/>
        <p:txBody>
          <a:bodyPr/>
          <a:lstStyle/>
          <a:p>
            <a:fld id="{8822A97E-095B-4FBE-AFE2-D86FF3F9305D}" type="slidenum">
              <a:rPr lang="en-US" smtClean="0"/>
              <a:t>4</a:t>
            </a:fld>
            <a:endParaRPr lang="en-US" dirty="0"/>
          </a:p>
        </p:txBody>
      </p:sp>
    </p:spTree>
    <p:extLst>
      <p:ext uri="{BB962C8B-B14F-4D97-AF65-F5344CB8AC3E}">
        <p14:creationId xmlns:p14="http://schemas.microsoft.com/office/powerpoint/2010/main" val="262172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stages of dementia often are a guide to changing needs and goals. As before, early in dementia, the person has fewer cognitive and health-related challenges. Use of health promotion and disease treatments makes sense.</a:t>
            </a:r>
          </a:p>
          <a:p>
            <a:r>
              <a:rPr lang="en-US" dirty="0"/>
              <a:t> </a:t>
            </a:r>
          </a:p>
          <a:p>
            <a:r>
              <a:rPr lang="en-US" dirty="0"/>
              <a:t>As cognitive abilities decline and functional losses interfere with activities of daily living, the focus of care begins to shift. By the middle stage, the person’s life expectancy is growing shorter, and both behavioral symptoms and health-related problems tend to make safety, well-being, and quality of life the most important focus. This is where goal-directed care becomes increasingly important to care decisions.  </a:t>
            </a:r>
          </a:p>
          <a:p>
            <a:r>
              <a:rPr lang="en-US" dirty="0"/>
              <a:t> </a:t>
            </a:r>
          </a:p>
          <a:p>
            <a:r>
              <a:rPr lang="en-US" dirty="0"/>
              <a:t>In the late stage of dementia, end-of-life decisions about comfort, symptom management, and decreasing treatments should be guided by family goals and values. </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defTabSz="931735"/>
            <a:fld id="{72ED622F-7044-4EC7-8BB8-81FEA50188EB}" type="slidenum">
              <a:rPr lang="en-US">
                <a:solidFill>
                  <a:prstClr val="black"/>
                </a:solidFill>
                <a:latin typeface="Calibri" panose="020F0502020204030204"/>
              </a:rPr>
              <a:pPr defTabSz="931735"/>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8005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Goal-directed care is a collaborative process between the person with dementia, family members who act as proxy informants and decision-makers, healthcare providers, and staff caregivers. </a:t>
            </a:r>
          </a:p>
          <a:p>
            <a:r>
              <a:rPr lang="en-US" dirty="0"/>
              <a:t> </a:t>
            </a:r>
          </a:p>
          <a:p>
            <a:r>
              <a:rPr lang="en-US" dirty="0"/>
              <a:t>Like forming partnership agreements, the approach used to determine goals of care will depend on the care setting and provider. As before, there is no one right way.  </a:t>
            </a:r>
          </a:p>
          <a:p>
            <a:r>
              <a:rPr lang="en-US" dirty="0"/>
              <a:t>However, some basic principles remain the same. The point is to identify desired outcomes, or aims of care or treatment using the person or family members’ values as a guide.</a:t>
            </a:r>
          </a:p>
          <a:p>
            <a:r>
              <a:rPr lang="en-US" dirty="0"/>
              <a:t> </a:t>
            </a:r>
          </a:p>
          <a:p>
            <a:r>
              <a:rPr lang="en-US" dirty="0"/>
              <a:t>The process relies on the same “back and forth” discussion between family members and staff that leads to forming a partnership agreement. The goal needs to be person-centered; actions steps needs to be mutually agreeable, and both should be clearly communicated. </a:t>
            </a:r>
          </a:p>
          <a:p>
            <a:endParaRPr lang="en-US" dirty="0"/>
          </a:p>
        </p:txBody>
      </p:sp>
      <p:sp>
        <p:nvSpPr>
          <p:cNvPr id="4" name="Slide Number Placeholder 3"/>
          <p:cNvSpPr>
            <a:spLocks noGrp="1"/>
          </p:cNvSpPr>
          <p:nvPr>
            <p:ph type="sldNum" sz="quarter" idx="10"/>
          </p:nvPr>
        </p:nvSpPr>
        <p:spPr/>
        <p:txBody>
          <a:bodyPr/>
          <a:lstStyle/>
          <a:p>
            <a:fld id="{C154E8A1-C3F0-459F-856F-F82303F7BDD3}" type="slidenum">
              <a:rPr lang="en-US" smtClean="0"/>
              <a:t>6</a:t>
            </a:fld>
            <a:endParaRPr lang="en-US" dirty="0"/>
          </a:p>
        </p:txBody>
      </p:sp>
    </p:spTree>
    <p:extLst>
      <p:ext uri="{BB962C8B-B14F-4D97-AF65-F5344CB8AC3E}">
        <p14:creationId xmlns:p14="http://schemas.microsoft.com/office/powerpoint/2010/main" val="95493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the person with dementia in discussions helps to assure that care is focused on the PERSON’s values and goals.  Helping family members start the discussion with their loved one allows them hear it “first hand” – which can hopefully prevent later disputes about what the person valued and wanted.  </a:t>
            </a:r>
          </a:p>
          <a:p>
            <a:r>
              <a:rPr lang="en-US" dirty="0"/>
              <a:t> </a:t>
            </a:r>
          </a:p>
          <a:p>
            <a:r>
              <a:rPr lang="en-US" dirty="0"/>
              <a:t>Even if the conversation occurs too late for the person to be involved in a meaningful way, family members can be helped to think about the PERSON’S values and long-standing life goals. In turn, the conversation can help family members act as “proxy” informants and decision-makers. </a:t>
            </a:r>
          </a:p>
          <a:p>
            <a:r>
              <a:rPr lang="en-US" dirty="0"/>
              <a:t> </a:t>
            </a:r>
          </a:p>
          <a:p>
            <a:r>
              <a:rPr lang="en-US" dirty="0"/>
              <a:t>Having discussions early can help avoid “crisis-driven” decisions – like sending the person to the hospital for something that could be treated in the current living environment.</a:t>
            </a:r>
            <a:endParaRPr lang="en-US" dirty="0"/>
          </a:p>
        </p:txBody>
      </p:sp>
      <p:sp>
        <p:nvSpPr>
          <p:cNvPr id="4" name="Slide Number Placeholder 3"/>
          <p:cNvSpPr>
            <a:spLocks noGrp="1"/>
          </p:cNvSpPr>
          <p:nvPr>
            <p:ph type="sldNum" sz="quarter" idx="10"/>
          </p:nvPr>
        </p:nvSpPr>
        <p:spPr/>
        <p:txBody>
          <a:bodyPr/>
          <a:lstStyle/>
          <a:p>
            <a:fld id="{C154E8A1-C3F0-459F-856F-F82303F7BDD3}" type="slidenum">
              <a:rPr lang="en-US" smtClean="0"/>
              <a:t>7</a:t>
            </a:fld>
            <a:endParaRPr lang="en-US" dirty="0"/>
          </a:p>
        </p:txBody>
      </p:sp>
    </p:spTree>
    <p:extLst>
      <p:ext uri="{BB962C8B-B14F-4D97-AF65-F5344CB8AC3E}">
        <p14:creationId xmlns:p14="http://schemas.microsoft.com/office/powerpoint/2010/main" val="243385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about goals of care is often best started by talking about life-long values and beliefs.  The question, “What matters most?” is a good way to identify values. </a:t>
            </a:r>
          </a:p>
          <a:p>
            <a:r>
              <a:rPr lang="en-US" dirty="0"/>
              <a:t> </a:t>
            </a:r>
          </a:p>
          <a:p>
            <a:r>
              <a:rPr lang="en-US" dirty="0"/>
              <a:t>What we value directs what we do.  For example, some people value their privacy and alone time vs. having lots of friends and social contacts.  Expecting them to enjoy large group activities and parties isn’t reasonable.</a:t>
            </a:r>
          </a:p>
          <a:p>
            <a:r>
              <a:rPr lang="en-US" dirty="0"/>
              <a:t> </a:t>
            </a:r>
          </a:p>
          <a:p>
            <a:r>
              <a:rPr lang="en-US" dirty="0"/>
              <a:t>As the list suggests, there are many different ways that our values shape what we do in daily living. Choices are highly individualized, and can vary with the situation. However, when trying to make a decision that is difficult or uncertain – which family members often need to do on behalf of their loved one – thinking about values can help. </a:t>
            </a:r>
          </a:p>
          <a:p>
            <a:r>
              <a:rPr lang="en-US" dirty="0"/>
              <a:t> </a:t>
            </a:r>
            <a:endParaRPr lang="en-US" dirty="0"/>
          </a:p>
        </p:txBody>
      </p:sp>
      <p:sp>
        <p:nvSpPr>
          <p:cNvPr id="4" name="Slide Number Placeholder 3"/>
          <p:cNvSpPr>
            <a:spLocks noGrp="1"/>
          </p:cNvSpPr>
          <p:nvPr>
            <p:ph type="sldNum" sz="quarter" idx="10"/>
          </p:nvPr>
        </p:nvSpPr>
        <p:spPr/>
        <p:txBody>
          <a:bodyPr/>
          <a:lstStyle/>
          <a:p>
            <a:fld id="{C154E8A1-C3F0-459F-856F-F82303F7BDD3}" type="slidenum">
              <a:rPr lang="en-US" smtClean="0"/>
              <a:t>8</a:t>
            </a:fld>
            <a:endParaRPr lang="en-US" dirty="0"/>
          </a:p>
        </p:txBody>
      </p:sp>
    </p:spTree>
    <p:extLst>
      <p:ext uri="{BB962C8B-B14F-4D97-AF65-F5344CB8AC3E}">
        <p14:creationId xmlns:p14="http://schemas.microsoft.com/office/powerpoint/2010/main" val="83700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a goal is really taking a value, or “what matters most,” and putting it into action. That is, what outcome is desired based on the value? </a:t>
            </a:r>
          </a:p>
          <a:p>
            <a:r>
              <a:rPr lang="en-US" dirty="0"/>
              <a:t> </a:t>
            </a:r>
          </a:p>
          <a:p>
            <a:r>
              <a:rPr lang="en-US" dirty="0"/>
              <a:t>Identifying goals and related outcomes is part of forming a Partnership Agreement, as we discussed in earlier modules. In order to be meaningful, goals need to be “SMART Plus” – Specific, measureable, attainable, relevant and time-bound, but also linked to values.  </a:t>
            </a:r>
          </a:p>
          <a:p>
            <a:r>
              <a:rPr lang="en-US" dirty="0"/>
              <a:t> </a:t>
            </a:r>
          </a:p>
          <a:p>
            <a:r>
              <a:rPr lang="en-US" dirty="0"/>
              <a:t>“SMART Plus” means that the goals are placed in the context of the person and family member’s values, AND the context of their care preferences, given the course of dementia.</a:t>
            </a:r>
            <a:endParaRPr lang="en-US" dirty="0"/>
          </a:p>
        </p:txBody>
      </p:sp>
      <p:sp>
        <p:nvSpPr>
          <p:cNvPr id="4" name="Slide Number Placeholder 3"/>
          <p:cNvSpPr>
            <a:spLocks noGrp="1"/>
          </p:cNvSpPr>
          <p:nvPr>
            <p:ph type="sldNum" sz="quarter" idx="10"/>
          </p:nvPr>
        </p:nvSpPr>
        <p:spPr/>
        <p:txBody>
          <a:bodyPr/>
          <a:lstStyle/>
          <a:p>
            <a:fld id="{C154E8A1-C3F0-459F-856F-F82303F7BDD3}" type="slidenum">
              <a:rPr lang="en-US" smtClean="0"/>
              <a:t>9</a:t>
            </a:fld>
            <a:endParaRPr lang="en-US" dirty="0"/>
          </a:p>
        </p:txBody>
      </p:sp>
    </p:spTree>
    <p:extLst>
      <p:ext uri="{BB962C8B-B14F-4D97-AF65-F5344CB8AC3E}">
        <p14:creationId xmlns:p14="http://schemas.microsoft.com/office/powerpoint/2010/main" val="3659271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6327" y="578508"/>
            <a:ext cx="7533447" cy="1018033"/>
          </a:xfrm>
          <a:noFill/>
          <a:effectLst>
            <a:outerShdw blurRad="50800" dist="38100" dir="2700000" algn="tl" rotWithShape="0">
              <a:prstClr val="black">
                <a:alpha val="40000"/>
              </a:prstClr>
            </a:outerShdw>
          </a:effectLst>
        </p:spPr>
        <p:txBody>
          <a:bodyPr>
            <a:normAutofit/>
          </a:bodyPr>
          <a:lstStyle>
            <a:lvl1pPr algn="r">
              <a:defRPr sz="480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56327" y="1596540"/>
            <a:ext cx="7533447" cy="814427"/>
          </a:xfrm>
        </p:spPr>
        <p:txBody>
          <a:bodyPr>
            <a:normAutofit/>
          </a:bodyPr>
          <a:lstStyle>
            <a:lvl1pPr marL="0" indent="0" algn="r">
              <a:buNone/>
              <a:defRPr sz="3733" b="0" i="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313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343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323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E:\websites\free-power-point-templates\2012\logos.png">
            <a:extLst>
              <a:ext uri="{FF2B5EF4-FFF2-40B4-BE49-F238E27FC236}">
                <a16:creationId xmlns="" xmlns:a16="http://schemas.microsoft.com/office/drawing/2014/main" id="{2FF2FD40-53AF-40E2-A13F-8BABAB36E1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6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578507"/>
            <a:ext cx="10994760" cy="814428"/>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1392935"/>
            <a:ext cx="10994760" cy="5090165"/>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207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1900" y="374900"/>
            <a:ext cx="8144267" cy="763525"/>
          </a:xfrm>
        </p:spPr>
        <p:txBody>
          <a:bodyPr>
            <a:normAutofit/>
          </a:bodyPr>
          <a:lstStyle>
            <a:lvl1pPr algn="l">
              <a:defRPr sz="480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1900" y="1392935"/>
            <a:ext cx="8144267" cy="4885021"/>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346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066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926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2227" y="578507"/>
            <a:ext cx="10791153" cy="814427"/>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40" y="1781104"/>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715840" y="2410967"/>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2" y="1781104"/>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096002" y="2410967"/>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870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436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99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148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
        <p:nvSpPr>
          <p:cNvPr id="7" name="TextBox 6">
            <a:extLst>
              <a:ext uri="{FF2B5EF4-FFF2-40B4-BE49-F238E27FC236}">
                <a16:creationId xmlns="" xmlns:a16="http://schemas.microsoft.com/office/drawing/2014/main" id="{DC36905C-C2C2-43A4-A6D9-5CA2ED246A55}"/>
              </a:ext>
            </a:extLst>
          </p:cNvPr>
          <p:cNvSpPr txBox="1"/>
          <p:nvPr/>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6613277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0"/>
            <a:ext cx="9425299" cy="1965533"/>
          </a:xfrm>
        </p:spPr>
        <p:txBody>
          <a:bodyPr>
            <a:noAutofit/>
          </a:bodyPr>
          <a:lstStyle/>
          <a:p>
            <a:r>
              <a:rPr lang="en-US" sz="3600" dirty="0" smtClean="0">
                <a:solidFill>
                  <a:schemeClr val="bg1"/>
                </a:solidFill>
                <a:latin typeface="Book Antiqua" panose="02040602050305030304" pitchFamily="18" charset="0"/>
              </a:rPr>
              <a:t>Goal-Directed Care: Identifying </a:t>
            </a:r>
            <a:r>
              <a:rPr lang="en-US" sz="3600" dirty="0">
                <a:solidFill>
                  <a:schemeClr val="bg1"/>
                </a:solidFill>
                <a:latin typeface="Book Antiqua" panose="02040602050305030304" pitchFamily="18" charset="0"/>
              </a:rPr>
              <a:t>&amp;</a:t>
            </a:r>
            <a:r>
              <a:rPr lang="en-US" sz="3600" dirty="0" smtClean="0">
                <a:solidFill>
                  <a:schemeClr val="bg1"/>
                </a:solidFill>
                <a:latin typeface="Book Antiqua" panose="02040602050305030304" pitchFamily="18" charset="0"/>
              </a:rPr>
              <a:t> Using Values to Direct Care Decisions </a:t>
            </a:r>
            <a:endParaRPr lang="en-US" sz="3600" dirty="0">
              <a:solidFill>
                <a:schemeClr val="bg1"/>
              </a:solidFill>
              <a:latin typeface="Book Antiqua" panose="02040602050305030304" pitchFamily="18" charset="0"/>
            </a:endParaRPr>
          </a:p>
        </p:txBody>
      </p:sp>
      <p:sp>
        <p:nvSpPr>
          <p:cNvPr id="5" name="Subtitle 4"/>
          <p:cNvSpPr>
            <a:spLocks noGrp="1"/>
          </p:cNvSpPr>
          <p:nvPr>
            <p:ph type="subTitle" idx="1"/>
          </p:nvPr>
        </p:nvSpPr>
        <p:spPr>
          <a:xfrm>
            <a:off x="4891043" y="1552202"/>
            <a:ext cx="7201256" cy="1682139"/>
          </a:xfrm>
        </p:spPr>
        <p:txBody>
          <a:bodyPr>
            <a:normAutofit/>
          </a:bodyPr>
          <a:lstStyle/>
          <a:p>
            <a:r>
              <a:rPr lang="en-US" sz="2800" b="1" i="1" dirty="0">
                <a:solidFill>
                  <a:srgbClr val="FFFF00"/>
                </a:solidFill>
                <a:latin typeface="Book Antiqua" panose="02040602050305030304" pitchFamily="18" charset="0"/>
              </a:rPr>
              <a:t>Partnerships to Improve Care and Quality of Life for Persons with Dementia</a:t>
            </a:r>
          </a:p>
        </p:txBody>
      </p:sp>
    </p:spTree>
    <p:extLst>
      <p:ext uri="{BB962C8B-B14F-4D97-AF65-F5344CB8AC3E}">
        <p14:creationId xmlns:p14="http://schemas.microsoft.com/office/powerpoint/2010/main" val="3090865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Three Broad Goals of Care</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altLang="en-US" sz="2400" b="1" dirty="0" smtClean="0">
                <a:solidFill>
                  <a:srgbClr val="C00000"/>
                </a:solidFill>
                <a:latin typeface="Book Antiqua" panose="02040602050305030304" pitchFamily="18" charset="0"/>
              </a:rPr>
              <a:t>Survive as long as possible</a:t>
            </a: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Prevent illness, promote health, treat disease</a:t>
            </a:r>
          </a:p>
          <a:p>
            <a:pPr>
              <a:buFont typeface="Wingdings" panose="05000000000000000000" pitchFamily="2" charset="2"/>
              <a:buChar char="v"/>
            </a:pPr>
            <a:r>
              <a:rPr lang="en-US" altLang="en-US" sz="2400" b="1" dirty="0" smtClean="0">
                <a:solidFill>
                  <a:srgbClr val="0070C0"/>
                </a:solidFill>
                <a:latin typeface="Book Antiqua" panose="02040602050305030304" pitchFamily="18" charset="0"/>
              </a:rPr>
              <a:t>Live as comfortably as possible</a:t>
            </a: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Treatment focused on relief of pain, suffering</a:t>
            </a: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Avoid burdensome, uncomfortable treatments</a:t>
            </a:r>
          </a:p>
          <a:p>
            <a:pPr>
              <a:buFont typeface="Wingdings" panose="05000000000000000000" pitchFamily="2" charset="2"/>
              <a:buChar char="v"/>
            </a:pPr>
            <a:r>
              <a:rPr lang="en-US" altLang="en-US" sz="2400" b="1" dirty="0" smtClean="0">
                <a:solidFill>
                  <a:srgbClr val="7030A0"/>
                </a:solidFill>
                <a:latin typeface="Book Antiqua" panose="02040602050305030304" pitchFamily="18" charset="0"/>
              </a:rPr>
              <a:t>Combination of the above</a:t>
            </a: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Accept some treatments</a:t>
            </a: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Avoid ones that are burdensome</a:t>
            </a:r>
          </a:p>
          <a:p>
            <a:pPr lvl="1">
              <a:buClr>
                <a:srgbClr val="006600"/>
              </a:buClr>
              <a:buFont typeface="Wingdings" panose="05000000000000000000" pitchFamily="2" charset="2"/>
              <a:buChar char="ü"/>
            </a:pPr>
            <a:r>
              <a:rPr lang="en-US" altLang="en-US" sz="2400" dirty="0" smtClean="0">
                <a:latin typeface="Book Antiqua" panose="02040602050305030304" pitchFamily="18" charset="0"/>
              </a:rPr>
              <a:t>Focus on comfort</a:t>
            </a:r>
            <a:endParaRPr lang="en-US" altLang="en-US" sz="2400" dirty="0">
              <a:latin typeface="Book Antiqua" panose="02040602050305030304" pitchFamily="18" charset="0"/>
            </a:endParaRPr>
          </a:p>
        </p:txBody>
      </p:sp>
    </p:spTree>
    <p:extLst>
      <p:ext uri="{BB962C8B-B14F-4D97-AF65-F5344CB8AC3E}">
        <p14:creationId xmlns:p14="http://schemas.microsoft.com/office/powerpoint/2010/main" val="2762901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Dementia-Related Goals of Care</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0070C0"/>
                </a:solidFill>
                <a:latin typeface="Book Antiqua" panose="02040602050305030304" pitchFamily="18" charset="0"/>
              </a:rPr>
              <a:t>Goals identified by family caregivers</a:t>
            </a:r>
          </a:p>
          <a:p>
            <a:pPr marL="365760" indent="-365760">
              <a:buFont typeface="+mj-lt"/>
              <a:buAutoNum type="arabicPeriod"/>
            </a:pPr>
            <a:r>
              <a:rPr lang="en-US" sz="2400" b="1" dirty="0" smtClean="0">
                <a:solidFill>
                  <a:srgbClr val="7030A0"/>
                </a:solidFill>
                <a:latin typeface="Book Antiqua" panose="02040602050305030304" pitchFamily="18" charset="0"/>
              </a:rPr>
              <a:t>Medical care and end of life</a:t>
            </a:r>
            <a:endParaRPr lang="en-US" sz="2400" b="1" dirty="0" smtClean="0">
              <a:solidFill>
                <a:srgbClr val="7030A0"/>
              </a:solidFill>
              <a:latin typeface="Book Antiqua" panose="02040602050305030304" pitchFamily="18" charset="0"/>
              <a:sym typeface="Wingdings" panose="05000000000000000000" pitchFamily="2" charset="2"/>
            </a:endParaRPr>
          </a:p>
          <a:p>
            <a:pPr marL="777240" lvl="1" indent="-365760">
              <a:buClr>
                <a:srgbClr val="0070C0"/>
              </a:buClr>
              <a:buFont typeface="Wingdings" panose="05000000000000000000" pitchFamily="2" charset="2"/>
              <a:buChar char="v"/>
            </a:pPr>
            <a:r>
              <a:rPr lang="en-US" sz="2400" dirty="0" smtClean="0">
                <a:latin typeface="Book Antiqua" panose="02040602050305030304" pitchFamily="18" charset="0"/>
              </a:rPr>
              <a:t>Doesn’t get burdensome medical care</a:t>
            </a:r>
          </a:p>
          <a:p>
            <a:pPr marL="777240" lvl="1" indent="-365760">
              <a:buClr>
                <a:srgbClr val="0070C0"/>
              </a:buClr>
              <a:buFont typeface="Wingdings" panose="05000000000000000000" pitchFamily="2" charset="2"/>
              <a:buChar char="v"/>
            </a:pPr>
            <a:r>
              <a:rPr lang="en-US" sz="2400" dirty="0" smtClean="0">
                <a:latin typeface="Book Antiqua" panose="02040602050305030304" pitchFamily="18" charset="0"/>
              </a:rPr>
              <a:t>Has doctors/providers  who work with us (family)</a:t>
            </a:r>
          </a:p>
          <a:p>
            <a:pPr marL="777240" lvl="1" indent="-365760">
              <a:buClr>
                <a:srgbClr val="0070C0"/>
              </a:buClr>
              <a:buFont typeface="Wingdings" panose="05000000000000000000" pitchFamily="2" charset="2"/>
              <a:buChar char="v"/>
            </a:pPr>
            <a:r>
              <a:rPr lang="en-US" sz="2400" dirty="0" smtClean="0">
                <a:latin typeface="Book Antiqua" panose="02040602050305030304" pitchFamily="18" charset="0"/>
              </a:rPr>
              <a:t>Doesn’t take medicines with side-effects</a:t>
            </a:r>
          </a:p>
          <a:p>
            <a:pPr marL="777240" lvl="1" indent="-365760">
              <a:buClr>
                <a:srgbClr val="0070C0"/>
              </a:buClr>
              <a:buFont typeface="Wingdings" panose="05000000000000000000" pitchFamily="2" charset="2"/>
              <a:buChar char="v"/>
            </a:pPr>
            <a:r>
              <a:rPr lang="en-US" sz="2400" dirty="0" smtClean="0">
                <a:latin typeface="Book Antiqua" panose="02040602050305030304" pitchFamily="18" charset="0"/>
              </a:rPr>
              <a:t>Stays out of the hospital</a:t>
            </a:r>
          </a:p>
          <a:p>
            <a:pPr marL="365760" indent="-365760">
              <a:buFont typeface="+mj-lt"/>
              <a:buAutoNum type="arabicPeriod"/>
            </a:pPr>
            <a:r>
              <a:rPr lang="en-US" sz="2400" b="1" dirty="0" smtClean="0">
                <a:solidFill>
                  <a:srgbClr val="006600"/>
                </a:solidFill>
                <a:latin typeface="Book Antiqua" panose="02040602050305030304" pitchFamily="18" charset="0"/>
              </a:rPr>
              <a:t>Quality of Life </a:t>
            </a:r>
            <a:r>
              <a:rPr lang="en-US" sz="2400" b="1" dirty="0" smtClean="0">
                <a:solidFill>
                  <a:srgbClr val="006600"/>
                </a:solidFill>
                <a:latin typeface="Book Antiqua" panose="02040602050305030304" pitchFamily="18" charset="0"/>
                <a:sym typeface="Wingdings" panose="05000000000000000000" pitchFamily="2" charset="2"/>
              </a:rPr>
              <a:t></a:t>
            </a:r>
            <a:r>
              <a:rPr lang="en-US" sz="2400" b="1" dirty="0" smtClean="0">
                <a:solidFill>
                  <a:srgbClr val="006600"/>
                </a:solidFill>
                <a:latin typeface="Book Antiqua" panose="02040602050305030304" pitchFamily="18" charset="0"/>
              </a:rPr>
              <a:t>Physical</a:t>
            </a:r>
            <a:endParaRPr lang="en-US" sz="2400" b="1" dirty="0" smtClean="0">
              <a:solidFill>
                <a:srgbClr val="006600"/>
              </a:solidFill>
              <a:latin typeface="Book Antiqua" panose="02040602050305030304" pitchFamily="18" charset="0"/>
              <a:sym typeface="Wingdings" panose="05000000000000000000" pitchFamily="2" charset="2"/>
            </a:endParaRPr>
          </a:p>
          <a:p>
            <a:pPr lvl="1">
              <a:buClr>
                <a:srgbClr val="0070C0"/>
              </a:buClr>
              <a:buFont typeface="Wingdings" panose="05000000000000000000" pitchFamily="2" charset="2"/>
              <a:buChar char="v"/>
            </a:pPr>
            <a:r>
              <a:rPr lang="en-US" sz="2400" dirty="0" smtClean="0">
                <a:latin typeface="Book Antiqua" panose="02040602050305030304" pitchFamily="18" charset="0"/>
              </a:rPr>
              <a:t>Is physically safe (e.g., avoids falls) </a:t>
            </a:r>
          </a:p>
          <a:p>
            <a:pPr lvl="1">
              <a:buClr>
                <a:srgbClr val="0070C0"/>
              </a:buClr>
              <a:buFont typeface="Wingdings" panose="05000000000000000000" pitchFamily="2" charset="2"/>
              <a:buChar char="v"/>
            </a:pPr>
            <a:r>
              <a:rPr lang="en-US" sz="2400" dirty="0" smtClean="0">
                <a:latin typeface="Book Antiqua" panose="02040602050305030304" pitchFamily="18" charset="0"/>
              </a:rPr>
              <a:t>Lives at home/preferred setting</a:t>
            </a:r>
          </a:p>
          <a:p>
            <a:pPr marL="0" indent="0">
              <a:buNone/>
            </a:pPr>
            <a:endParaRPr lang="en-US" dirty="0"/>
          </a:p>
        </p:txBody>
      </p:sp>
    </p:spTree>
    <p:extLst>
      <p:ext uri="{BB962C8B-B14F-4D97-AF65-F5344CB8AC3E}">
        <p14:creationId xmlns:p14="http://schemas.microsoft.com/office/powerpoint/2010/main" val="2443297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Dementia-Related Goals of Care, </a:t>
            </a:r>
            <a:r>
              <a:rPr lang="en-US" sz="3600" i="1" dirty="0" smtClean="0">
                <a:solidFill>
                  <a:srgbClr val="0070C0"/>
                </a:solidFill>
                <a:effectLst/>
                <a:latin typeface="Book Antiqua" panose="02040602050305030304" pitchFamily="18" charset="0"/>
              </a:rPr>
              <a:t>cont.</a:t>
            </a:r>
            <a:endParaRPr lang="en-US" sz="3600" i="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Autofit/>
          </a:bodyPr>
          <a:lstStyle/>
          <a:p>
            <a:pPr marL="365760" indent="-365760">
              <a:buFont typeface="+mj-lt"/>
              <a:buAutoNum type="arabicPeriod" startAt="3"/>
            </a:pPr>
            <a:r>
              <a:rPr lang="en-US" sz="2400" b="1" dirty="0" smtClean="0">
                <a:solidFill>
                  <a:srgbClr val="C00000"/>
                </a:solidFill>
                <a:latin typeface="Book Antiqua" panose="02040602050305030304" pitchFamily="18" charset="0"/>
              </a:rPr>
              <a:t>Quality of Life </a:t>
            </a:r>
            <a:r>
              <a:rPr lang="en-US" sz="2400" b="1" dirty="0" smtClean="0">
                <a:solidFill>
                  <a:srgbClr val="C00000"/>
                </a:solidFill>
                <a:latin typeface="Book Antiqua" panose="02040602050305030304" pitchFamily="18" charset="0"/>
                <a:sym typeface="Wingdings" panose="05000000000000000000" pitchFamily="2" charset="2"/>
              </a:rPr>
              <a:t> </a:t>
            </a:r>
            <a:r>
              <a:rPr lang="en-US" sz="2400" b="1" dirty="0" smtClean="0">
                <a:solidFill>
                  <a:srgbClr val="C00000"/>
                </a:solidFill>
                <a:latin typeface="Book Antiqua" panose="02040602050305030304" pitchFamily="18" charset="0"/>
              </a:rPr>
              <a:t>Social and Emotional </a:t>
            </a:r>
          </a:p>
          <a:p>
            <a:pPr marL="731520" lvl="1" indent="-365760">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Is able to socialize with family/friends</a:t>
            </a:r>
          </a:p>
          <a:p>
            <a:pPr marL="731520" lvl="1" indent="-365760">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Keeps mind stimulated</a:t>
            </a:r>
            <a:endParaRPr lang="en-US" sz="2400" dirty="0" smtClean="0">
              <a:latin typeface="Book Antiqua" panose="02040602050305030304" pitchFamily="18" charset="0"/>
            </a:endParaRPr>
          </a:p>
          <a:p>
            <a:pPr marL="365760" indent="-365760">
              <a:buFont typeface="+mj-lt"/>
              <a:buAutoNum type="arabicPeriod" startAt="3"/>
            </a:pPr>
            <a:r>
              <a:rPr lang="en-US" sz="2400" b="1" dirty="0" smtClean="0">
                <a:solidFill>
                  <a:srgbClr val="CC6600"/>
                </a:solidFill>
                <a:latin typeface="Book Antiqua" panose="02040602050305030304" pitchFamily="18" charset="0"/>
              </a:rPr>
              <a:t>Accessing Services and Support</a:t>
            </a:r>
          </a:p>
          <a:p>
            <a:pPr marL="777240" lvl="1" indent="-365760">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Have legal issues in order</a:t>
            </a:r>
          </a:p>
          <a:p>
            <a:pPr marL="777240" lvl="1" indent="-365760">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Find community resources for dementia</a:t>
            </a:r>
            <a:endParaRPr lang="en-US" sz="2400" dirty="0" smtClean="0">
              <a:latin typeface="Book Antiqua" panose="02040602050305030304" pitchFamily="18" charset="0"/>
            </a:endParaRPr>
          </a:p>
          <a:p>
            <a:pPr marL="365760" indent="-365760">
              <a:buFont typeface="+mj-lt"/>
              <a:buAutoNum type="arabicPeriod" startAt="3"/>
            </a:pPr>
            <a:r>
              <a:rPr lang="en-US" sz="2400" b="1" dirty="0" smtClean="0">
                <a:solidFill>
                  <a:srgbClr val="002060"/>
                </a:solidFill>
                <a:latin typeface="Book Antiqua" panose="02040602050305030304" pitchFamily="18" charset="0"/>
              </a:rPr>
              <a:t>Caregiver Support</a:t>
            </a:r>
          </a:p>
          <a:p>
            <a:pPr marL="777240" lvl="1" indent="-365760">
              <a:buClr>
                <a:srgbClr val="0070C0"/>
              </a:buClr>
              <a:buFont typeface="Wingdings" panose="05000000000000000000" pitchFamily="2" charset="2"/>
              <a:buChar char="v"/>
            </a:pPr>
            <a:r>
              <a:rPr lang="en-US" sz="2400" dirty="0" smtClean="0">
                <a:latin typeface="Book Antiqua" panose="02040602050305030304" pitchFamily="18" charset="0"/>
              </a:rPr>
              <a:t>Family caregiver has more free time/respite care</a:t>
            </a:r>
          </a:p>
          <a:p>
            <a:pPr marL="777240" lvl="1" indent="-365760">
              <a:buClr>
                <a:srgbClr val="0070C0"/>
              </a:buClr>
              <a:buFont typeface="Wingdings" panose="05000000000000000000" pitchFamily="2" charset="2"/>
              <a:buChar char="v"/>
            </a:pPr>
            <a:r>
              <a:rPr lang="en-US" sz="2400" dirty="0" smtClean="0">
                <a:latin typeface="Book Antiqua" panose="02040602050305030304" pitchFamily="18" charset="0"/>
              </a:rPr>
              <a:t>Family caregiver is able to control frustrations</a:t>
            </a:r>
          </a:p>
          <a:p>
            <a:pPr marL="411480" lvl="1" indent="0">
              <a:buNone/>
            </a:pPr>
            <a:endParaRPr lang="en-US" dirty="0" smtClean="0"/>
          </a:p>
          <a:p>
            <a:pPr marL="0" indent="0">
              <a:buNone/>
            </a:pPr>
            <a:endParaRPr lang="en-US" dirty="0"/>
          </a:p>
        </p:txBody>
      </p:sp>
    </p:spTree>
    <p:extLst>
      <p:ext uri="{BB962C8B-B14F-4D97-AF65-F5344CB8AC3E}">
        <p14:creationId xmlns:p14="http://schemas.microsoft.com/office/powerpoint/2010/main" val="60314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latin typeface="Book Antiqua" panose="02040602050305030304" pitchFamily="18" charset="0"/>
              </a:rPr>
              <a:t>Collaborative Goal-Setting: Not Easy!</a:t>
            </a:r>
            <a:endParaRPr lang="en-US" sz="3600" b="1" dirty="0">
              <a:solidFill>
                <a:srgbClr val="0070C0"/>
              </a:solidFill>
              <a:latin typeface="Book Antiqua" panose="02040602050305030304" pitchFamily="18" charset="0"/>
            </a:endParaRPr>
          </a:p>
        </p:txBody>
      </p:sp>
      <p:sp>
        <p:nvSpPr>
          <p:cNvPr id="3" name="Content Placeholder 2"/>
          <p:cNvSpPr>
            <a:spLocks noGrp="1"/>
          </p:cNvSpPr>
          <p:nvPr>
            <p:ph sz="half" idx="1"/>
          </p:nvPr>
        </p:nvSpPr>
        <p:spPr>
          <a:xfrm>
            <a:off x="609600" y="1600200"/>
            <a:ext cx="4808606" cy="4525963"/>
          </a:xfrm>
          <a:ln w="19050">
            <a:solidFill>
              <a:srgbClr val="0070C0"/>
            </a:solidFill>
          </a:ln>
        </p:spPr>
        <p:txBody>
          <a:bodyPr>
            <a:normAutofit/>
          </a:bodyPr>
          <a:lstStyle/>
          <a:p>
            <a:pPr marL="0" indent="0" algn="ctr">
              <a:buNone/>
            </a:pPr>
            <a:r>
              <a:rPr lang="en-US" sz="2400" b="1" dirty="0" smtClean="0">
                <a:solidFill>
                  <a:srgbClr val="C00000"/>
                </a:solidFill>
                <a:latin typeface="Book Antiqua" panose="02040602050305030304" pitchFamily="18" charset="0"/>
              </a:rPr>
              <a:t>Person/Family</a:t>
            </a:r>
          </a:p>
          <a:p>
            <a:pPr>
              <a:buClr>
                <a:srgbClr val="0070C0"/>
              </a:buClr>
              <a:buFont typeface="Wingdings" panose="05000000000000000000" pitchFamily="2" charset="2"/>
              <a:buChar char="v"/>
            </a:pPr>
            <a:r>
              <a:rPr lang="en-US" sz="2400" dirty="0" smtClean="0">
                <a:latin typeface="Book Antiqua" panose="02040602050305030304" pitchFamily="18" charset="0"/>
              </a:rPr>
              <a:t>Goals are difficult to describe</a:t>
            </a:r>
          </a:p>
          <a:p>
            <a:pPr>
              <a:buClr>
                <a:srgbClr val="0070C0"/>
              </a:buClr>
              <a:buFont typeface="Wingdings" panose="05000000000000000000" pitchFamily="2" charset="2"/>
              <a:buChar char="v"/>
            </a:pPr>
            <a:r>
              <a:rPr lang="en-US" sz="2400" dirty="0">
                <a:latin typeface="Book Antiqua" panose="02040602050305030304" pitchFamily="18" charset="0"/>
              </a:rPr>
              <a:t>E</a:t>
            </a:r>
            <a:r>
              <a:rPr lang="en-US" sz="2400" dirty="0" smtClean="0">
                <a:latin typeface="Book Antiqua" panose="02040602050305030304" pitchFamily="18" charset="0"/>
              </a:rPr>
              <a:t>xpect provider to make decisions</a:t>
            </a:r>
          </a:p>
          <a:p>
            <a:pPr>
              <a:buClr>
                <a:srgbClr val="0070C0"/>
              </a:buClr>
              <a:buFont typeface="Wingdings" panose="05000000000000000000" pitchFamily="2" charset="2"/>
              <a:buChar char="v"/>
            </a:pPr>
            <a:r>
              <a:rPr lang="en-US" sz="2400" dirty="0" smtClean="0">
                <a:latin typeface="Book Antiqua" panose="02040602050305030304" pitchFamily="18" charset="0"/>
              </a:rPr>
              <a:t>Goals change </a:t>
            </a:r>
          </a:p>
          <a:p>
            <a:pPr>
              <a:buClr>
                <a:srgbClr val="0070C0"/>
              </a:buClr>
              <a:buFont typeface="Wingdings" panose="05000000000000000000" pitchFamily="2" charset="2"/>
              <a:buChar char="v"/>
            </a:pPr>
            <a:r>
              <a:rPr lang="en-US" sz="2400" dirty="0" smtClean="0">
                <a:latin typeface="Book Antiqua" panose="02040602050305030304" pitchFamily="18" charset="0"/>
              </a:rPr>
              <a:t>Situations change</a:t>
            </a:r>
          </a:p>
          <a:p>
            <a:pPr>
              <a:buClr>
                <a:srgbClr val="0070C0"/>
              </a:buClr>
              <a:buFont typeface="Wingdings" panose="05000000000000000000" pitchFamily="2" charset="2"/>
              <a:buChar char="v"/>
            </a:pPr>
            <a:r>
              <a:rPr lang="en-US" sz="2400" dirty="0" smtClean="0">
                <a:latin typeface="Book Antiqua" panose="02040602050305030304" pitchFamily="18" charset="0"/>
              </a:rPr>
              <a:t>Goals are unrealistic</a:t>
            </a:r>
          </a:p>
          <a:p>
            <a:pPr>
              <a:buClr>
                <a:srgbClr val="0070C0"/>
              </a:buClr>
              <a:buFont typeface="Wingdings" panose="05000000000000000000" pitchFamily="2" charset="2"/>
              <a:buChar char="v"/>
            </a:pPr>
            <a:r>
              <a:rPr lang="en-US" sz="2400" dirty="0" smtClean="0">
                <a:latin typeface="Book Antiqua" panose="02040602050305030304" pitchFamily="18" charset="0"/>
              </a:rPr>
              <a:t>Goal focus on others (not part of care team)</a:t>
            </a:r>
          </a:p>
          <a:p>
            <a:endParaRPr lang="en-US" dirty="0" smtClean="0"/>
          </a:p>
          <a:p>
            <a:endParaRPr lang="en-US" dirty="0" smtClean="0"/>
          </a:p>
        </p:txBody>
      </p:sp>
      <p:sp>
        <p:nvSpPr>
          <p:cNvPr id="4" name="Content Placeholder 3"/>
          <p:cNvSpPr>
            <a:spLocks noGrp="1"/>
          </p:cNvSpPr>
          <p:nvPr>
            <p:ph sz="half" idx="2"/>
          </p:nvPr>
        </p:nvSpPr>
        <p:spPr>
          <a:xfrm>
            <a:off x="6773794" y="1600199"/>
            <a:ext cx="4808606" cy="4525963"/>
          </a:xfrm>
          <a:ln w="19050">
            <a:solidFill>
              <a:srgbClr val="0070C0"/>
            </a:solidFill>
          </a:ln>
        </p:spPr>
        <p:txBody>
          <a:bodyPr>
            <a:normAutofit/>
          </a:bodyPr>
          <a:lstStyle/>
          <a:p>
            <a:pPr marL="0" indent="0" algn="ctr">
              <a:buNone/>
            </a:pPr>
            <a:r>
              <a:rPr lang="en-US" sz="2400" b="1" dirty="0" smtClean="0">
                <a:solidFill>
                  <a:srgbClr val="C00000"/>
                </a:solidFill>
                <a:latin typeface="Book Antiqua" panose="02040602050305030304" pitchFamily="18" charset="0"/>
              </a:rPr>
              <a:t>Providers/Staff</a:t>
            </a:r>
          </a:p>
          <a:p>
            <a:pPr>
              <a:buClr>
                <a:srgbClr val="0070C0"/>
              </a:buClr>
              <a:buFont typeface="Wingdings" panose="05000000000000000000" pitchFamily="2" charset="2"/>
              <a:buChar char="v"/>
            </a:pPr>
            <a:r>
              <a:rPr lang="en-US" sz="2400" dirty="0" smtClean="0">
                <a:latin typeface="Book Antiqua" panose="02040602050305030304" pitchFamily="18" charset="0"/>
              </a:rPr>
              <a:t>Culture focused on treatment and cure vs. quality of life</a:t>
            </a:r>
          </a:p>
          <a:p>
            <a:pPr>
              <a:buClr>
                <a:srgbClr val="0070C0"/>
              </a:buClr>
              <a:buFont typeface="Wingdings" panose="05000000000000000000" pitchFamily="2" charset="2"/>
              <a:buChar char="v"/>
            </a:pPr>
            <a:r>
              <a:rPr lang="en-US" sz="2400" dirty="0" smtClean="0">
                <a:latin typeface="Book Antiqua" panose="02040602050305030304" pitchFamily="18" charset="0"/>
              </a:rPr>
              <a:t>Not trained in shared goal-setting</a:t>
            </a:r>
          </a:p>
          <a:p>
            <a:pPr>
              <a:buClr>
                <a:srgbClr val="0070C0"/>
              </a:buClr>
              <a:buFont typeface="Wingdings" panose="05000000000000000000" pitchFamily="2" charset="2"/>
              <a:buChar char="v"/>
            </a:pPr>
            <a:r>
              <a:rPr lang="en-US" sz="2400" dirty="0">
                <a:latin typeface="Book Antiqua" panose="02040602050305030304" pitchFamily="18" charset="0"/>
              </a:rPr>
              <a:t>Conversations </a:t>
            </a:r>
            <a:r>
              <a:rPr lang="en-US" sz="2400" dirty="0" smtClean="0">
                <a:latin typeface="Book Antiqua" panose="02040602050305030304" pitchFamily="18" charset="0"/>
              </a:rPr>
              <a:t>remain vague</a:t>
            </a:r>
          </a:p>
          <a:p>
            <a:pPr lvl="1">
              <a:buClr>
                <a:srgbClr val="0070C0"/>
              </a:buClr>
              <a:buFont typeface="Wingdings" panose="05000000000000000000" pitchFamily="2" charset="2"/>
              <a:buChar char="v"/>
            </a:pPr>
            <a:r>
              <a:rPr lang="en-US" sz="2400" dirty="0" smtClean="0">
                <a:latin typeface="Book Antiqua" panose="02040602050305030304" pitchFamily="18" charset="0"/>
              </a:rPr>
              <a:t>“Live longer” </a:t>
            </a:r>
          </a:p>
          <a:p>
            <a:pPr lvl="1">
              <a:buClr>
                <a:srgbClr val="0070C0"/>
              </a:buClr>
              <a:buFont typeface="Wingdings" panose="05000000000000000000" pitchFamily="2" charset="2"/>
              <a:buChar char="v"/>
            </a:pPr>
            <a:r>
              <a:rPr lang="en-US" sz="2400" dirty="0" smtClean="0">
                <a:latin typeface="Book Antiqua" panose="02040602050305030304" pitchFamily="18" charset="0"/>
              </a:rPr>
              <a:t>“Be healthy”</a:t>
            </a:r>
          </a:p>
          <a:p>
            <a:pPr lvl="1">
              <a:buClr>
                <a:srgbClr val="C00000"/>
              </a:buClr>
              <a:buFont typeface="Wingdings" panose="05000000000000000000" pitchFamily="2" charset="2"/>
              <a:buChar char="v"/>
            </a:pPr>
            <a:r>
              <a:rPr lang="en-US" sz="2400" b="1" dirty="0" smtClean="0">
                <a:solidFill>
                  <a:srgbClr val="C00000"/>
                </a:solidFill>
                <a:latin typeface="Book Antiqua" panose="02040602050305030304" pitchFamily="18" charset="0"/>
              </a:rPr>
              <a:t>Not SMART</a:t>
            </a:r>
          </a:p>
          <a:p>
            <a:pPr>
              <a:buClr>
                <a:srgbClr val="0070C0"/>
              </a:buClr>
              <a:buFont typeface="Wingdings" panose="05000000000000000000" pitchFamily="2" charset="2"/>
              <a:buChar char="v"/>
            </a:pPr>
            <a:r>
              <a:rPr lang="en-US" sz="2400" dirty="0">
                <a:latin typeface="Book Antiqua" panose="02040602050305030304" pitchFamily="18" charset="0"/>
              </a:rPr>
              <a:t>O</a:t>
            </a:r>
            <a:r>
              <a:rPr lang="en-US" sz="2400" dirty="0" smtClean="0">
                <a:latin typeface="Book Antiqua" panose="02040602050305030304" pitchFamily="18" charset="0"/>
              </a:rPr>
              <a:t>utcomes </a:t>
            </a:r>
            <a:r>
              <a:rPr lang="en-US" sz="2400" dirty="0">
                <a:latin typeface="Book Antiqua" panose="02040602050305030304" pitchFamily="18" charset="0"/>
              </a:rPr>
              <a:t>don’t </a:t>
            </a:r>
            <a:r>
              <a:rPr lang="en-US" sz="2400" dirty="0" smtClean="0">
                <a:latin typeface="Book Antiqua" panose="02040602050305030304" pitchFamily="18" charset="0"/>
              </a:rPr>
              <a:t>change</a:t>
            </a:r>
          </a:p>
          <a:p>
            <a:endParaRPr lang="en-US" dirty="0"/>
          </a:p>
        </p:txBody>
      </p:sp>
      <p:sp>
        <p:nvSpPr>
          <p:cNvPr id="10" name="Left-Right Arrow 9"/>
          <p:cNvSpPr/>
          <p:nvPr/>
        </p:nvSpPr>
        <p:spPr>
          <a:xfrm>
            <a:off x="5271331" y="2954020"/>
            <a:ext cx="1649337" cy="1005840"/>
          </a:xfrm>
          <a:prstGeom prst="leftRightArrow">
            <a:avLst/>
          </a:prstGeom>
          <a:solidFill>
            <a:srgbClr val="C00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630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Use Partnership Principles</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C00000"/>
                </a:solidFill>
                <a:latin typeface="Book Antiqua" panose="02040602050305030304" pitchFamily="18" charset="0"/>
              </a:rPr>
              <a:t>Identifying values and goals are key to partnerships!!</a:t>
            </a:r>
          </a:p>
          <a:p>
            <a:pPr>
              <a:buClr>
                <a:srgbClr val="0070C0"/>
              </a:buClr>
              <a:buFont typeface="Wingdings" panose="05000000000000000000" pitchFamily="2" charset="2"/>
              <a:buChar char="v"/>
            </a:pPr>
            <a:r>
              <a:rPr lang="en-US" sz="2400" dirty="0" smtClean="0">
                <a:latin typeface="Book Antiqua" panose="02040602050305030304" pitchFamily="18" charset="0"/>
              </a:rPr>
              <a:t>Include in family education/orientation </a:t>
            </a:r>
          </a:p>
          <a:p>
            <a:pPr>
              <a:buClr>
                <a:srgbClr val="0070C0"/>
              </a:buClr>
              <a:buFont typeface="Wingdings" panose="05000000000000000000" pitchFamily="2" charset="2"/>
              <a:buChar char="v"/>
            </a:pPr>
            <a:r>
              <a:rPr lang="en-US" sz="2400" dirty="0" smtClean="0">
                <a:latin typeface="Book Antiqua" panose="02040602050305030304" pitchFamily="18" charset="0"/>
              </a:rPr>
              <a:t>Review disease course/changing treatment options</a:t>
            </a:r>
          </a:p>
          <a:p>
            <a:pPr>
              <a:buClr>
                <a:srgbClr val="0070C0"/>
              </a:buClr>
              <a:buFont typeface="Wingdings" panose="05000000000000000000" pitchFamily="2" charset="2"/>
              <a:buChar char="v"/>
            </a:pPr>
            <a:r>
              <a:rPr lang="en-US" sz="2400" dirty="0" smtClean="0">
                <a:latin typeface="Book Antiqua" panose="02040602050305030304" pitchFamily="18" charset="0"/>
              </a:rPr>
              <a:t>Discuss early to avoid stress later</a:t>
            </a:r>
          </a:p>
          <a:p>
            <a:pPr>
              <a:buClr>
                <a:srgbClr val="0070C0"/>
              </a:buClr>
              <a:buFont typeface="Wingdings" panose="05000000000000000000" pitchFamily="2" charset="2"/>
              <a:buChar char="v"/>
            </a:pPr>
            <a:r>
              <a:rPr lang="en-US" sz="2400" dirty="0" smtClean="0">
                <a:latin typeface="Book Antiqua" panose="02040602050305030304" pitchFamily="18" charset="0"/>
              </a:rPr>
              <a:t>Identify values that guide goals</a:t>
            </a:r>
          </a:p>
          <a:p>
            <a:pPr>
              <a:buClr>
                <a:srgbClr val="0070C0"/>
              </a:buClr>
              <a:buFont typeface="Wingdings" panose="05000000000000000000" pitchFamily="2" charset="2"/>
              <a:buChar char="v"/>
            </a:pPr>
            <a:r>
              <a:rPr lang="en-US" sz="2400" dirty="0" smtClean="0">
                <a:latin typeface="Book Antiqua" panose="02040602050305030304" pitchFamily="18" charset="0"/>
              </a:rPr>
              <a:t>Emphasize importance of goals in partnership agreements</a:t>
            </a:r>
          </a:p>
          <a:p>
            <a:pPr>
              <a:buClr>
                <a:srgbClr val="C00000"/>
              </a:buClr>
              <a:buFont typeface="Wingdings" panose="05000000000000000000" pitchFamily="2" charset="2"/>
              <a:buChar char="v"/>
            </a:pPr>
            <a:r>
              <a:rPr lang="en-US" sz="2400" b="1" i="1" dirty="0" smtClean="0">
                <a:solidFill>
                  <a:srgbClr val="C00000"/>
                </a:solidFill>
                <a:latin typeface="Book Antiqua" panose="02040602050305030304" pitchFamily="18" charset="0"/>
              </a:rPr>
              <a:t>Who will do what? When? What outcome is desired?</a:t>
            </a:r>
          </a:p>
          <a:p>
            <a:pPr marL="0" indent="0">
              <a:buNone/>
            </a:pPr>
            <a:endParaRPr lang="en-US" dirty="0"/>
          </a:p>
        </p:txBody>
      </p:sp>
    </p:spTree>
    <p:extLst>
      <p:ext uri="{BB962C8B-B14F-4D97-AF65-F5344CB8AC3E}">
        <p14:creationId xmlns:p14="http://schemas.microsoft.com/office/powerpoint/2010/main" val="2691879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Goal-Setting in Partnerships</a:t>
            </a:r>
            <a:endParaRPr lang="en-US" sz="3600" b="1" dirty="0">
              <a:solidFill>
                <a:srgbClr val="0070C0"/>
              </a:solidFill>
              <a:effectLst/>
              <a:latin typeface="Book Antiqua" panose="02040602050305030304" pitchFamily="18" charset="0"/>
            </a:endParaRPr>
          </a:p>
        </p:txBody>
      </p:sp>
      <p:sp>
        <p:nvSpPr>
          <p:cNvPr id="6" name="Content Placeholder 5"/>
          <p:cNvSpPr>
            <a:spLocks noGrp="1"/>
          </p:cNvSpPr>
          <p:nvPr>
            <p:ph idx="1"/>
          </p:nvPr>
        </p:nvSpPr>
        <p:spPr/>
        <p:txBody>
          <a:bodyPr>
            <a:normAutofit/>
          </a:bodyPr>
          <a:lstStyle/>
          <a:p>
            <a:pPr marL="0" indent="0">
              <a:buNone/>
            </a:pPr>
            <a:r>
              <a:rPr lang="en-US" sz="2400" b="1" dirty="0" smtClean="0">
                <a:solidFill>
                  <a:srgbClr val="0070C0"/>
                </a:solidFill>
                <a:latin typeface="Book Antiqua" panose="02040602050305030304" pitchFamily="18" charset="0"/>
              </a:rPr>
              <a:t>Information-sharing and NEGOTIATION are keys!</a:t>
            </a:r>
          </a:p>
          <a:p>
            <a:pPr>
              <a:buClr>
                <a:srgbClr val="0070C0"/>
              </a:buClr>
              <a:buFont typeface="Wingdings" panose="05000000000000000000" pitchFamily="2" charset="2"/>
              <a:buChar char="v"/>
            </a:pPr>
            <a:r>
              <a:rPr lang="en-US" sz="2400" dirty="0" smtClean="0">
                <a:latin typeface="Book Antiqua" panose="02040602050305030304" pitchFamily="18" charset="0"/>
              </a:rPr>
              <a:t>Clarify broad life values: </a:t>
            </a:r>
            <a:r>
              <a:rPr lang="en-US" sz="2400" b="1" dirty="0" smtClean="0">
                <a:solidFill>
                  <a:srgbClr val="C00000"/>
                </a:solidFill>
                <a:latin typeface="Book Antiqua" panose="02040602050305030304" pitchFamily="18" charset="0"/>
              </a:rPr>
              <a:t>“What matters most”</a:t>
            </a:r>
          </a:p>
          <a:p>
            <a:pPr>
              <a:buClr>
                <a:srgbClr val="0070C0"/>
              </a:buClr>
              <a:buFont typeface="Wingdings" panose="05000000000000000000" pitchFamily="2" charset="2"/>
              <a:buChar char="v"/>
            </a:pPr>
            <a:r>
              <a:rPr lang="en-US" sz="2400" dirty="0" smtClean="0">
                <a:latin typeface="Book Antiqua" panose="02040602050305030304" pitchFamily="18" charset="0"/>
              </a:rPr>
              <a:t>Use “back and forth” process to discuss goals, actions, outcomes</a:t>
            </a:r>
          </a:p>
          <a:p>
            <a:pPr>
              <a:buClr>
                <a:srgbClr val="0070C0"/>
              </a:buClr>
              <a:buFont typeface="Wingdings" panose="05000000000000000000" pitchFamily="2" charset="2"/>
              <a:buChar char="v"/>
            </a:pPr>
            <a:r>
              <a:rPr lang="en-US" sz="2400" dirty="0" smtClean="0">
                <a:latin typeface="Book Antiqua" panose="02040602050305030304" pitchFamily="18" charset="0"/>
              </a:rPr>
              <a:t>Identify “pros and cons” of care/treatment options</a:t>
            </a:r>
          </a:p>
          <a:p>
            <a:pPr>
              <a:buClr>
                <a:srgbClr val="0070C0"/>
              </a:buClr>
              <a:buFont typeface="Wingdings" panose="05000000000000000000" pitchFamily="2" charset="2"/>
              <a:buChar char="v"/>
            </a:pPr>
            <a:r>
              <a:rPr lang="en-US" sz="2400" dirty="0" smtClean="0">
                <a:latin typeface="Book Antiqua" panose="02040602050305030304" pitchFamily="18" charset="0"/>
              </a:rPr>
              <a:t>Confirm </a:t>
            </a:r>
            <a:r>
              <a:rPr lang="en-US" sz="2400" dirty="0" smtClean="0">
                <a:latin typeface="Book Antiqua" panose="02040602050305030304" pitchFamily="18" charset="0"/>
                <a:sym typeface="Wingdings" panose="05000000000000000000" pitchFamily="2" charset="2"/>
              </a:rPr>
              <a:t> Priorities may change over time!</a:t>
            </a:r>
          </a:p>
          <a:p>
            <a:pPr>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Plans are never “written in stone”</a:t>
            </a:r>
          </a:p>
          <a:p>
            <a:pPr marL="0" indent="0" algn="ctr">
              <a:buNone/>
            </a:pPr>
            <a:endParaRPr lang="en-US" sz="2400" b="1" dirty="0" smtClean="0">
              <a:solidFill>
                <a:srgbClr val="C00000"/>
              </a:solidFill>
              <a:latin typeface="Lucida Handwriting" panose="03010101010101010101" pitchFamily="66" charset="0"/>
              <a:sym typeface="Wingdings" panose="05000000000000000000" pitchFamily="2" charset="2"/>
            </a:endParaRPr>
          </a:p>
          <a:p>
            <a:pPr marL="0" indent="0" algn="ctr">
              <a:buNone/>
            </a:pPr>
            <a:r>
              <a:rPr lang="en-US" sz="2400" b="1" dirty="0" smtClean="0">
                <a:solidFill>
                  <a:srgbClr val="C00000"/>
                </a:solidFill>
                <a:latin typeface="Lucida Handwriting" panose="03010101010101010101" pitchFamily="66" charset="0"/>
                <a:sym typeface="Wingdings" panose="05000000000000000000" pitchFamily="2" charset="2"/>
              </a:rPr>
              <a:t>As before! Not all staff have the same roles, </a:t>
            </a:r>
          </a:p>
          <a:p>
            <a:pPr marL="0" indent="0" algn="ctr">
              <a:buNone/>
            </a:pPr>
            <a:r>
              <a:rPr lang="en-US" sz="2400" b="1" dirty="0" smtClean="0">
                <a:solidFill>
                  <a:srgbClr val="C00000"/>
                </a:solidFill>
                <a:latin typeface="Lucida Handwriting" panose="03010101010101010101" pitchFamily="66" charset="0"/>
                <a:sym typeface="Wingdings" panose="05000000000000000000" pitchFamily="2" charset="2"/>
              </a:rPr>
              <a:t>but work as team!!</a:t>
            </a:r>
            <a:endParaRPr lang="en-US" sz="2400" b="1" dirty="0">
              <a:solidFill>
                <a:srgbClr val="C00000"/>
              </a:solidFill>
              <a:latin typeface="Lucida Handwriting" panose="03010101010101010101" pitchFamily="66" charset="0"/>
            </a:endParaRPr>
          </a:p>
        </p:txBody>
      </p:sp>
    </p:spTree>
    <p:extLst>
      <p:ext uri="{BB962C8B-B14F-4D97-AF65-F5344CB8AC3E}">
        <p14:creationId xmlns:p14="http://schemas.microsoft.com/office/powerpoint/2010/main" val="987589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Goal-Setting in Partnerships</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899" y="1138425"/>
            <a:ext cx="8144267" cy="4885021"/>
          </a:xfrm>
        </p:spPr>
        <p:txBody>
          <a:bodyPr>
            <a:noAutofit/>
          </a:bodyPr>
          <a:lstStyle/>
          <a:p>
            <a:pPr marL="0" indent="0">
              <a:buNone/>
            </a:pPr>
            <a:r>
              <a:rPr lang="en-US" sz="2400" b="1" dirty="0" smtClean="0">
                <a:solidFill>
                  <a:srgbClr val="0070C0"/>
                </a:solidFill>
                <a:latin typeface="Book Antiqua" panose="02040602050305030304" pitchFamily="18" charset="0"/>
              </a:rPr>
              <a:t>Factors to consider in “Pros and Cons”</a:t>
            </a:r>
          </a:p>
          <a:p>
            <a:pPr>
              <a:buClr>
                <a:srgbClr val="006600"/>
              </a:buClr>
              <a:buFont typeface="Wingdings" panose="05000000000000000000" pitchFamily="2" charset="2"/>
              <a:buChar char="v"/>
            </a:pPr>
            <a:r>
              <a:rPr lang="en-US" sz="2400" b="1" dirty="0" smtClean="0">
                <a:solidFill>
                  <a:srgbClr val="006600"/>
                </a:solidFill>
                <a:latin typeface="Book Antiqua" panose="02040602050305030304" pitchFamily="18" charset="0"/>
              </a:rPr>
              <a:t>Hospitalization</a:t>
            </a:r>
          </a:p>
          <a:p>
            <a:pPr lvl="1">
              <a:buClr>
                <a:srgbClr val="006600"/>
              </a:buClr>
              <a:buFont typeface="Wingdings" panose="05000000000000000000" pitchFamily="2" charset="2"/>
              <a:buChar char="ü"/>
            </a:pPr>
            <a:r>
              <a:rPr lang="en-US" sz="2400" dirty="0">
                <a:latin typeface="Book Antiqua" panose="02040602050305030304" pitchFamily="18" charset="0"/>
              </a:rPr>
              <a:t>C</a:t>
            </a:r>
            <a:r>
              <a:rPr lang="en-US" sz="2400" dirty="0" smtClean="0">
                <a:latin typeface="Book Antiqua" panose="02040602050305030304" pitchFamily="18" charset="0"/>
              </a:rPr>
              <a:t>onfusion of transport, change in environment/staff</a:t>
            </a:r>
          </a:p>
          <a:p>
            <a:pPr lvl="1">
              <a:buClr>
                <a:srgbClr val="006600"/>
              </a:buClr>
              <a:buFont typeface="Wingdings" panose="05000000000000000000" pitchFamily="2" charset="2"/>
              <a:buChar char="ü"/>
            </a:pPr>
            <a:r>
              <a:rPr lang="en-US" sz="2400" dirty="0" smtClean="0">
                <a:latin typeface="Book Antiqua" panose="02040602050305030304" pitchFamily="18" charset="0"/>
              </a:rPr>
              <a:t>Can treatment be provided in current setting?</a:t>
            </a:r>
          </a:p>
          <a:p>
            <a:pPr>
              <a:buClr>
                <a:srgbClr val="7030A0"/>
              </a:buClr>
              <a:buFont typeface="Wingdings" panose="05000000000000000000" pitchFamily="2" charset="2"/>
              <a:buChar char="v"/>
            </a:pPr>
            <a:r>
              <a:rPr lang="en-US" sz="2400" b="1" dirty="0" smtClean="0">
                <a:solidFill>
                  <a:srgbClr val="7030A0"/>
                </a:solidFill>
                <a:latin typeface="Book Antiqua" panose="02040602050305030304" pitchFamily="18" charset="0"/>
              </a:rPr>
              <a:t>Preventive health/screenings</a:t>
            </a:r>
          </a:p>
          <a:p>
            <a:pPr lvl="1">
              <a:buClr>
                <a:srgbClr val="006600"/>
              </a:buClr>
              <a:buFont typeface="Wingdings" panose="05000000000000000000" pitchFamily="2" charset="2"/>
              <a:buChar char="ü"/>
            </a:pPr>
            <a:r>
              <a:rPr lang="en-US" sz="2400" dirty="0">
                <a:latin typeface="Book Antiqua" panose="02040602050305030304" pitchFamily="18" charset="0"/>
              </a:rPr>
              <a:t>D</a:t>
            </a:r>
            <a:r>
              <a:rPr lang="en-US" sz="2400" dirty="0" smtClean="0">
                <a:latin typeface="Book Antiqua" panose="02040602050305030304" pitchFamily="18" charset="0"/>
              </a:rPr>
              <a:t>iscomfort of screening process (e.g., rectal exam)</a:t>
            </a:r>
          </a:p>
          <a:p>
            <a:pPr lvl="1">
              <a:buClr>
                <a:srgbClr val="006600"/>
              </a:buClr>
              <a:buFont typeface="Wingdings" panose="05000000000000000000" pitchFamily="2" charset="2"/>
              <a:buChar char="ü"/>
            </a:pPr>
            <a:r>
              <a:rPr lang="en-US" sz="2400" dirty="0" smtClean="0">
                <a:latin typeface="Book Antiqua" panose="02040602050305030304" pitchFamily="18" charset="0"/>
              </a:rPr>
              <a:t>Would the person be a candidate for interventions?</a:t>
            </a:r>
          </a:p>
          <a:p>
            <a:pPr>
              <a:buClr>
                <a:srgbClr val="C00000"/>
              </a:buClr>
              <a:buFont typeface="Wingdings" panose="05000000000000000000" pitchFamily="2" charset="2"/>
              <a:buChar char="v"/>
            </a:pPr>
            <a:r>
              <a:rPr lang="en-US" sz="2400" b="1" dirty="0" smtClean="0">
                <a:solidFill>
                  <a:srgbClr val="C00000"/>
                </a:solidFill>
                <a:latin typeface="Book Antiqua" panose="02040602050305030304" pitchFamily="18" charset="0"/>
              </a:rPr>
              <a:t>Medication use</a:t>
            </a:r>
          </a:p>
          <a:p>
            <a:pPr lvl="1">
              <a:buClr>
                <a:srgbClr val="006600"/>
              </a:buClr>
              <a:buFont typeface="Wingdings" panose="05000000000000000000" pitchFamily="2" charset="2"/>
              <a:buChar char="ü"/>
            </a:pPr>
            <a:r>
              <a:rPr lang="en-US" sz="2400" dirty="0" smtClean="0">
                <a:latin typeface="Book Antiqua" panose="02040602050305030304" pitchFamily="18" charset="0"/>
              </a:rPr>
              <a:t>Number of medications used early to extend life</a:t>
            </a:r>
          </a:p>
          <a:p>
            <a:pPr lvl="1">
              <a:buClr>
                <a:srgbClr val="006600"/>
              </a:buClr>
              <a:buFont typeface="Wingdings" panose="05000000000000000000" pitchFamily="2" charset="2"/>
              <a:buChar char="ü"/>
            </a:pPr>
            <a:r>
              <a:rPr lang="en-US" sz="2400" dirty="0" smtClean="0">
                <a:latin typeface="Book Antiqua" panose="02040602050305030304" pitchFamily="18" charset="0"/>
              </a:rPr>
              <a:t>Is the regimen needed now? Can some be discontinued? </a:t>
            </a:r>
            <a:endParaRPr lang="en-US" sz="2400" dirty="0">
              <a:latin typeface="Book Antiqua" panose="02040602050305030304" pitchFamily="18" charset="0"/>
            </a:endParaRPr>
          </a:p>
        </p:txBody>
      </p:sp>
    </p:spTree>
    <p:extLst>
      <p:ext uri="{BB962C8B-B14F-4D97-AF65-F5344CB8AC3E}">
        <p14:creationId xmlns:p14="http://schemas.microsoft.com/office/powerpoint/2010/main" val="2850243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Advice from the Field</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Have conversations early and often</a:t>
            </a:r>
          </a:p>
          <a:p>
            <a:pPr>
              <a:spcBef>
                <a:spcPts val="1800"/>
              </a:spcBef>
              <a:buClr>
                <a:srgbClr val="0070C0"/>
              </a:buClr>
              <a:buFont typeface="Wingdings" panose="05000000000000000000" pitchFamily="2" charset="2"/>
              <a:buChar char="v"/>
            </a:pPr>
            <a:r>
              <a:rPr lang="en-US" sz="2400" dirty="0" smtClean="0">
                <a:latin typeface="Book Antiqua" panose="02040602050305030304" pitchFamily="18" charset="0"/>
              </a:rPr>
              <a:t>Start on admission and include in care /service plan meetings</a:t>
            </a:r>
          </a:p>
          <a:p>
            <a:pPr>
              <a:spcBef>
                <a:spcPts val="1800"/>
              </a:spcBef>
              <a:buClr>
                <a:srgbClr val="0070C0"/>
              </a:buClr>
              <a:buFont typeface="Wingdings" panose="05000000000000000000" pitchFamily="2" charset="2"/>
              <a:buChar char="v"/>
            </a:pPr>
            <a:r>
              <a:rPr lang="en-US" sz="2400" dirty="0" smtClean="0">
                <a:latin typeface="Book Antiqua" panose="02040602050305030304" pitchFamily="18" charset="0"/>
              </a:rPr>
              <a:t>Talk about changes in function that may be coming as the disease progresses</a:t>
            </a:r>
          </a:p>
          <a:p>
            <a:pPr>
              <a:spcBef>
                <a:spcPts val="1800"/>
              </a:spcBef>
              <a:buClr>
                <a:srgbClr val="0070C0"/>
              </a:buClr>
              <a:buFont typeface="Wingdings" panose="05000000000000000000" pitchFamily="2" charset="2"/>
              <a:buChar char="v"/>
            </a:pPr>
            <a:r>
              <a:rPr lang="en-US" sz="2400" dirty="0" smtClean="0">
                <a:latin typeface="Book Antiqua" panose="02040602050305030304" pitchFamily="18" charset="0"/>
              </a:rPr>
              <a:t>Discuss family roles: power of attorney, proxy decision-maker</a:t>
            </a:r>
          </a:p>
          <a:p>
            <a:pPr>
              <a:spcBef>
                <a:spcPts val="1800"/>
              </a:spcBef>
              <a:buClr>
                <a:srgbClr val="0070C0"/>
              </a:buClr>
              <a:buFont typeface="Wingdings" panose="05000000000000000000" pitchFamily="2" charset="2"/>
              <a:buChar char="v"/>
            </a:pPr>
            <a:r>
              <a:rPr lang="en-US" sz="2400" dirty="0" smtClean="0">
                <a:latin typeface="Book Antiqua" panose="02040602050305030304" pitchFamily="18" charset="0"/>
              </a:rPr>
              <a:t>Discuss specifically what is/what is NOT provided in hospice care</a:t>
            </a:r>
            <a:br>
              <a:rPr lang="en-US" sz="2400" dirty="0" smtClean="0">
                <a:latin typeface="Book Antiqua" panose="02040602050305030304" pitchFamily="18" charset="0"/>
              </a:rPr>
            </a:br>
            <a:endParaRPr lang="en-US" sz="2400" dirty="0" smtClean="0">
              <a:latin typeface="Book Antiqua" panose="02040602050305030304" pitchFamily="18" charset="0"/>
            </a:endParaRPr>
          </a:p>
          <a:p>
            <a:endParaRPr lang="en-US" dirty="0" smtClean="0"/>
          </a:p>
          <a:p>
            <a:endParaRPr lang="en-US" dirty="0"/>
          </a:p>
        </p:txBody>
      </p:sp>
    </p:spTree>
    <p:extLst>
      <p:ext uri="{BB962C8B-B14F-4D97-AF65-F5344CB8AC3E}">
        <p14:creationId xmlns:p14="http://schemas.microsoft.com/office/powerpoint/2010/main" val="630508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Summary</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Identifying broad life values helps set goals of care</a:t>
            </a:r>
          </a:p>
          <a:p>
            <a:pPr>
              <a:buClr>
                <a:srgbClr val="0070C0"/>
              </a:buClr>
              <a:buFont typeface="Wingdings" panose="05000000000000000000" pitchFamily="2" charset="2"/>
              <a:buChar char="v"/>
            </a:pPr>
            <a:r>
              <a:rPr lang="en-US" sz="2400" dirty="0" smtClean="0">
                <a:latin typeface="Book Antiqua" panose="02040602050305030304" pitchFamily="18" charset="0"/>
              </a:rPr>
              <a:t>Goals will change as dementia progresses</a:t>
            </a:r>
          </a:p>
          <a:p>
            <a:pPr>
              <a:buClr>
                <a:srgbClr val="0070C0"/>
              </a:buClr>
              <a:buFont typeface="Wingdings" panose="05000000000000000000" pitchFamily="2" charset="2"/>
              <a:buChar char="v"/>
            </a:pPr>
            <a:r>
              <a:rPr lang="en-US" sz="2400" dirty="0" smtClean="0">
                <a:latin typeface="Book Antiqua" panose="02040602050305030304" pitchFamily="18" charset="0"/>
              </a:rPr>
              <a:t>Early, clear, and ongoing discussions are essential</a:t>
            </a:r>
          </a:p>
          <a:p>
            <a:pPr lvl="1">
              <a:buClr>
                <a:srgbClr val="006600"/>
              </a:buClr>
              <a:buFont typeface="Wingdings" panose="05000000000000000000" pitchFamily="2" charset="2"/>
              <a:buChar char="ü"/>
            </a:pPr>
            <a:r>
              <a:rPr lang="en-US" sz="2400" dirty="0" smtClean="0">
                <a:latin typeface="Book Antiqua" panose="02040602050305030304" pitchFamily="18" charset="0"/>
              </a:rPr>
              <a:t>Promote comfort and quality of life for person</a:t>
            </a:r>
          </a:p>
          <a:p>
            <a:pPr lvl="1">
              <a:buClr>
                <a:srgbClr val="006600"/>
              </a:buClr>
              <a:buFont typeface="Wingdings" panose="05000000000000000000" pitchFamily="2" charset="2"/>
              <a:buChar char="ü"/>
            </a:pPr>
            <a:r>
              <a:rPr lang="en-US" sz="2400" dirty="0" smtClean="0">
                <a:latin typeface="Book Antiqua" panose="02040602050305030304" pitchFamily="18" charset="0"/>
              </a:rPr>
              <a:t>Avoid crisis-based decisions</a:t>
            </a:r>
          </a:p>
          <a:p>
            <a:pPr lvl="1">
              <a:buClr>
                <a:srgbClr val="006600"/>
              </a:buClr>
              <a:buFont typeface="Wingdings" panose="05000000000000000000" pitchFamily="2" charset="2"/>
              <a:buChar char="ü"/>
            </a:pPr>
            <a:r>
              <a:rPr lang="en-US" sz="2400" dirty="0" smtClean="0">
                <a:latin typeface="Book Antiqua" panose="02040602050305030304" pitchFamily="18" charset="0"/>
              </a:rPr>
              <a:t>Advance positive relationships between staff and family</a:t>
            </a:r>
          </a:p>
          <a:p>
            <a:pPr>
              <a:buClr>
                <a:srgbClr val="0070C0"/>
              </a:buClr>
              <a:buFont typeface="Wingdings" panose="05000000000000000000" pitchFamily="2" charset="2"/>
              <a:buChar char="v"/>
            </a:pPr>
            <a:r>
              <a:rPr lang="en-US" sz="2400" dirty="0" smtClean="0">
                <a:latin typeface="Book Antiqua" panose="02040602050305030304" pitchFamily="18" charset="0"/>
              </a:rPr>
              <a:t>Key to effective staff-family partnerships!</a:t>
            </a:r>
          </a:p>
          <a:p>
            <a:endParaRPr lang="en-US" dirty="0"/>
          </a:p>
        </p:txBody>
      </p:sp>
    </p:spTree>
    <p:extLst>
      <p:ext uri="{BB962C8B-B14F-4D97-AF65-F5344CB8AC3E}">
        <p14:creationId xmlns:p14="http://schemas.microsoft.com/office/powerpoint/2010/main" val="2967909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Coming up next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smtClean="0">
                <a:solidFill>
                  <a:srgbClr val="006600"/>
                </a:solidFill>
                <a:latin typeface="Book Antiqua" panose="02040602050305030304" pitchFamily="18" charset="0"/>
              </a:rPr>
              <a:t>Hospice Approach to Dementia Care</a:t>
            </a:r>
          </a:p>
          <a:p>
            <a:pPr>
              <a:buClr>
                <a:srgbClr val="0070C0"/>
              </a:buClr>
              <a:buFont typeface="Wingdings" panose="05000000000000000000" pitchFamily="2" charset="2"/>
              <a:buChar char="v"/>
            </a:pPr>
            <a:r>
              <a:rPr lang="en-US" sz="2400" dirty="0" smtClean="0">
                <a:latin typeface="Book Antiqua" panose="02040602050305030304" pitchFamily="18" charset="0"/>
              </a:rPr>
              <a:t>Family Involvement in Advance Planning</a:t>
            </a:r>
            <a:endParaRPr lang="en-US" sz="2400" dirty="0">
              <a:latin typeface="Book Antiqua" panose="02040602050305030304" pitchFamily="18" charset="0"/>
            </a:endParaRPr>
          </a:p>
        </p:txBody>
      </p:sp>
    </p:spTree>
    <p:extLst>
      <p:ext uri="{BB962C8B-B14F-4D97-AF65-F5344CB8AC3E}">
        <p14:creationId xmlns:p14="http://schemas.microsoft.com/office/powerpoint/2010/main" val="3914948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Goals of Training</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a:solidFill>
                  <a:srgbClr val="0070C0"/>
                </a:solidFill>
                <a:latin typeface="Book Antiqua" panose="02040602050305030304" pitchFamily="18" charset="0"/>
              </a:rPr>
              <a:t>Goals for series  </a:t>
            </a:r>
          </a:p>
          <a:p>
            <a:pPr lvl="1">
              <a:buClr>
                <a:srgbClr val="0070C0"/>
              </a:buClr>
              <a:buFont typeface="Wingdings" panose="05000000000000000000" pitchFamily="2" charset="2"/>
              <a:buChar char="v"/>
            </a:pPr>
            <a:r>
              <a:rPr lang="en-US" sz="2400" dirty="0">
                <a:latin typeface="Book Antiqua" panose="02040602050305030304" pitchFamily="18" charset="0"/>
              </a:rPr>
              <a:t>Enhance family involvement in the daily care of loved ones with dementia</a:t>
            </a:r>
          </a:p>
          <a:p>
            <a:pPr lvl="1">
              <a:buClr>
                <a:srgbClr val="0070C0"/>
              </a:buClr>
              <a:buFont typeface="Wingdings" panose="05000000000000000000" pitchFamily="2" charset="2"/>
              <a:buChar char="v"/>
            </a:pPr>
            <a:r>
              <a:rPr lang="en-US" sz="2400" dirty="0">
                <a:latin typeface="Book Antiqua" panose="02040602050305030304" pitchFamily="18" charset="0"/>
              </a:rPr>
              <a:t>Promote person-centered care</a:t>
            </a:r>
          </a:p>
          <a:p>
            <a:pPr marL="457200" lvl="1" indent="0">
              <a:buNone/>
            </a:pPr>
            <a:endParaRPr lang="en-US" sz="2400" dirty="0">
              <a:latin typeface="Book Antiqua" panose="02040602050305030304" pitchFamily="18" charset="0"/>
            </a:endParaRPr>
          </a:p>
          <a:p>
            <a:pPr marL="0" indent="0">
              <a:buNone/>
            </a:pPr>
            <a:r>
              <a:rPr lang="en-US" sz="2400" b="1" dirty="0">
                <a:solidFill>
                  <a:srgbClr val="0070C0"/>
                </a:solidFill>
                <a:latin typeface="Book Antiqua" panose="02040602050305030304" pitchFamily="18" charset="0"/>
              </a:rPr>
              <a:t>Goals for today </a:t>
            </a:r>
            <a:endParaRPr lang="en-US" sz="2400" b="1" dirty="0">
              <a:solidFill>
                <a:srgbClr val="0070C0"/>
              </a:solidFill>
              <a:latin typeface="Book Antiqua" panose="02040602050305030304" pitchFamily="18" charset="0"/>
              <a:sym typeface="Wingdings" panose="05000000000000000000" pitchFamily="2" charset="2"/>
            </a:endParaRPr>
          </a:p>
          <a:p>
            <a:pPr lvl="1">
              <a:buClr>
                <a:srgbClr val="0070C0"/>
              </a:buClr>
              <a:buFont typeface="Wingdings" panose="05000000000000000000" pitchFamily="2" charset="2"/>
              <a:buChar char="v"/>
            </a:pPr>
            <a:r>
              <a:rPr lang="en-US" sz="2400" dirty="0">
                <a:latin typeface="Book Antiqua" panose="02040602050305030304" pitchFamily="18" charset="0"/>
              </a:rPr>
              <a:t>Defining goals of health care and treatment</a:t>
            </a:r>
          </a:p>
          <a:p>
            <a:pPr lvl="1">
              <a:buClr>
                <a:srgbClr val="0070C0"/>
              </a:buClr>
              <a:buFont typeface="Wingdings" panose="05000000000000000000" pitchFamily="2" charset="2"/>
              <a:buChar char="v"/>
            </a:pPr>
            <a:r>
              <a:rPr lang="en-US" sz="2400" dirty="0">
                <a:latin typeface="Book Antiqua" panose="02040602050305030304" pitchFamily="18" charset="0"/>
              </a:rPr>
              <a:t>Consider individual and family values in relation to goals</a:t>
            </a:r>
          </a:p>
          <a:p>
            <a:pPr lvl="1">
              <a:buClr>
                <a:srgbClr val="0070C0"/>
              </a:buClr>
              <a:buFont typeface="Wingdings" panose="05000000000000000000" pitchFamily="2" charset="2"/>
              <a:buChar char="v"/>
            </a:pPr>
            <a:r>
              <a:rPr lang="en-US" sz="2400" dirty="0">
                <a:latin typeface="Book Antiqua" panose="02040602050305030304" pitchFamily="18" charset="0"/>
              </a:rPr>
              <a:t>Establishing practices to guide family </a:t>
            </a:r>
            <a:r>
              <a:rPr lang="en-US" sz="2400" dirty="0" smtClean="0">
                <a:latin typeface="Book Antiqua" panose="02040602050305030304" pitchFamily="18" charset="0"/>
              </a:rPr>
              <a:t>discussions</a:t>
            </a:r>
            <a:endParaRPr lang="en-US" sz="2400" dirty="0">
              <a:latin typeface="Book Antiqua" panose="02040602050305030304" pitchFamily="18" charset="0"/>
            </a:endParaRPr>
          </a:p>
        </p:txBody>
      </p:sp>
    </p:spTree>
    <p:extLst>
      <p:ext uri="{BB962C8B-B14F-4D97-AF65-F5344CB8AC3E}">
        <p14:creationId xmlns:p14="http://schemas.microsoft.com/office/powerpoint/2010/main" val="419048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latin typeface="Book Antiqua" panose="02040602050305030304" pitchFamily="18" charset="0"/>
              </a:rPr>
              <a:t>Shifting Focus of Care</a:t>
            </a:r>
            <a:endParaRPr lang="en-US" sz="3600" b="1" dirty="0">
              <a:solidFill>
                <a:srgbClr val="0070C0"/>
              </a:solidFill>
              <a:latin typeface="Book Antiqua" panose="02040602050305030304" pitchFamily="18" charset="0"/>
            </a:endParaRPr>
          </a:p>
        </p:txBody>
      </p:sp>
      <p:sp>
        <p:nvSpPr>
          <p:cNvPr id="4" name="Content Placeholder 3"/>
          <p:cNvSpPr>
            <a:spLocks noGrp="1"/>
          </p:cNvSpPr>
          <p:nvPr>
            <p:ph sz="half" idx="1"/>
          </p:nvPr>
        </p:nvSpPr>
        <p:spPr>
          <a:xfrm>
            <a:off x="480464" y="1599029"/>
            <a:ext cx="5384800" cy="4525963"/>
          </a:xfrm>
          <a:ln w="28575">
            <a:solidFill>
              <a:srgbClr val="0070C0"/>
            </a:solidFill>
          </a:ln>
        </p:spPr>
        <p:txBody>
          <a:bodyPr>
            <a:noAutofit/>
          </a:bodyPr>
          <a:lstStyle/>
          <a:p>
            <a:pPr marL="0" indent="0" algn="ctr">
              <a:buNone/>
            </a:pPr>
            <a:r>
              <a:rPr lang="en-US" sz="2400" b="1" dirty="0" smtClean="0">
                <a:solidFill>
                  <a:srgbClr val="C00000"/>
                </a:solidFill>
                <a:latin typeface="Book Antiqua" panose="02040602050305030304" pitchFamily="18" charset="0"/>
              </a:rPr>
              <a:t>Disease-based care</a:t>
            </a:r>
          </a:p>
          <a:p>
            <a:pPr marL="0" indent="0" algn="ctr">
              <a:buNone/>
            </a:pPr>
            <a:endParaRPr lang="en-US" sz="2400" b="1" dirty="0" smtClean="0">
              <a:solidFill>
                <a:srgbClr val="C00000"/>
              </a:solidFill>
              <a:latin typeface="Book Antiqua" panose="02040602050305030304" pitchFamily="18" charset="0"/>
            </a:endParaRPr>
          </a:p>
          <a:p>
            <a:pPr>
              <a:buClr>
                <a:srgbClr val="0070C0"/>
              </a:buClr>
              <a:buFont typeface="Wingdings" panose="05000000000000000000" pitchFamily="2" charset="2"/>
              <a:buChar char="v"/>
            </a:pPr>
            <a:r>
              <a:rPr lang="en-US" sz="2400" dirty="0" smtClean="0">
                <a:latin typeface="Book Antiqua" panose="02040602050305030304" pitchFamily="18" charset="0"/>
              </a:rPr>
              <a:t>Identify &amp; treat specific diseases</a:t>
            </a:r>
          </a:p>
          <a:p>
            <a:pPr>
              <a:buClr>
                <a:srgbClr val="0070C0"/>
              </a:buClr>
              <a:buFont typeface="Wingdings" panose="05000000000000000000" pitchFamily="2" charset="2"/>
              <a:buChar char="v"/>
            </a:pPr>
            <a:r>
              <a:rPr lang="en-US" sz="2400" dirty="0" smtClean="0">
                <a:latin typeface="Book Antiqua" panose="02040602050305030304" pitchFamily="18" charset="0"/>
              </a:rPr>
              <a:t>May be person-centered;  often provider directed</a:t>
            </a:r>
          </a:p>
          <a:p>
            <a:pPr>
              <a:buClr>
                <a:srgbClr val="0070C0"/>
              </a:buClr>
              <a:buFont typeface="Wingdings" panose="05000000000000000000" pitchFamily="2" charset="2"/>
              <a:buChar char="v"/>
            </a:pPr>
            <a:r>
              <a:rPr lang="en-US" sz="2400" dirty="0" smtClean="0">
                <a:latin typeface="Book Antiqua" panose="02040602050305030304" pitchFamily="18" charset="0"/>
              </a:rPr>
              <a:t>Focus on curing disease, restoring health</a:t>
            </a:r>
          </a:p>
          <a:p>
            <a:pPr>
              <a:buClr>
                <a:srgbClr val="0070C0"/>
              </a:buClr>
              <a:buFont typeface="Wingdings" panose="05000000000000000000" pitchFamily="2" charset="2"/>
              <a:buChar char="v"/>
            </a:pPr>
            <a:r>
              <a:rPr lang="en-US" sz="2400" dirty="0">
                <a:latin typeface="Book Antiqua" panose="02040602050305030304" pitchFamily="18" charset="0"/>
              </a:rPr>
              <a:t>Best use: acute illness, younger age, long life expectancy</a:t>
            </a:r>
          </a:p>
        </p:txBody>
      </p:sp>
      <p:sp>
        <p:nvSpPr>
          <p:cNvPr id="5" name="Content Placeholder 4"/>
          <p:cNvSpPr>
            <a:spLocks noGrp="1"/>
          </p:cNvSpPr>
          <p:nvPr>
            <p:ph sz="half" idx="2"/>
          </p:nvPr>
        </p:nvSpPr>
        <p:spPr>
          <a:xfrm>
            <a:off x="6197600" y="1599030"/>
            <a:ext cx="5384800" cy="4525963"/>
          </a:xfrm>
          <a:ln w="28575">
            <a:solidFill>
              <a:srgbClr val="0070C0"/>
            </a:solidFill>
          </a:ln>
        </p:spPr>
        <p:txBody>
          <a:bodyPr>
            <a:noAutofit/>
          </a:bodyPr>
          <a:lstStyle/>
          <a:p>
            <a:pPr marL="0" indent="0" algn="ctr">
              <a:buClr>
                <a:srgbClr val="0070C0"/>
              </a:buClr>
              <a:buNone/>
            </a:pPr>
            <a:r>
              <a:rPr lang="en-US" sz="2400" b="1" dirty="0" smtClean="0">
                <a:solidFill>
                  <a:srgbClr val="C00000"/>
                </a:solidFill>
                <a:latin typeface="Book Antiqua" panose="02040602050305030304" pitchFamily="18" charset="0"/>
              </a:rPr>
              <a:t>Goal-directed care</a:t>
            </a:r>
          </a:p>
          <a:p>
            <a:pPr marL="0" indent="0" algn="ctr">
              <a:buClr>
                <a:srgbClr val="0070C0"/>
              </a:buClr>
              <a:buNone/>
            </a:pPr>
            <a:endParaRPr lang="en-US" sz="2400" b="1" dirty="0" smtClean="0">
              <a:solidFill>
                <a:srgbClr val="C00000"/>
              </a:solidFill>
              <a:latin typeface="Book Antiqua" panose="02040602050305030304" pitchFamily="18" charset="0"/>
            </a:endParaRPr>
          </a:p>
          <a:p>
            <a:pPr>
              <a:buClr>
                <a:srgbClr val="0070C0"/>
              </a:buClr>
              <a:buFont typeface="Wingdings" panose="05000000000000000000" pitchFamily="2" charset="2"/>
              <a:buChar char="v"/>
            </a:pPr>
            <a:r>
              <a:rPr lang="en-US" sz="2400" dirty="0" smtClean="0">
                <a:latin typeface="Book Antiqua" panose="02040602050305030304" pitchFamily="18" charset="0"/>
              </a:rPr>
              <a:t>Determine person-family desired outcomes</a:t>
            </a:r>
          </a:p>
          <a:p>
            <a:pPr>
              <a:buClr>
                <a:srgbClr val="0070C0"/>
              </a:buClr>
              <a:buFont typeface="Wingdings" panose="05000000000000000000" pitchFamily="2" charset="2"/>
              <a:buChar char="v"/>
            </a:pPr>
            <a:r>
              <a:rPr lang="en-US" sz="2400" dirty="0" smtClean="0">
                <a:latin typeface="Book Antiqua" panose="02040602050305030304" pitchFamily="18" charset="0"/>
              </a:rPr>
              <a:t>Always person centered; family as proxy in dementia</a:t>
            </a:r>
          </a:p>
          <a:p>
            <a:pPr>
              <a:buClr>
                <a:srgbClr val="0070C0"/>
              </a:buClr>
              <a:buFont typeface="Wingdings" panose="05000000000000000000" pitchFamily="2" charset="2"/>
              <a:buChar char="v"/>
            </a:pPr>
            <a:r>
              <a:rPr lang="en-US" sz="2400" dirty="0" smtClean="0">
                <a:latin typeface="Book Antiqua" panose="02040602050305030304" pitchFamily="18" charset="0"/>
              </a:rPr>
              <a:t>Focus on quality of life, comfort, enjoyment living</a:t>
            </a:r>
          </a:p>
          <a:p>
            <a:pPr>
              <a:buClr>
                <a:srgbClr val="0070C0"/>
              </a:buClr>
              <a:buFont typeface="Wingdings" panose="05000000000000000000" pitchFamily="2" charset="2"/>
              <a:buChar char="v"/>
            </a:pPr>
            <a:r>
              <a:rPr lang="en-US" sz="2400" dirty="0">
                <a:latin typeface="Book Antiqua" panose="02040602050305030304" pitchFamily="18" charset="0"/>
              </a:rPr>
              <a:t>Best use: disabling diseases like dementia; limited life </a:t>
            </a:r>
            <a:r>
              <a:rPr lang="en-US" sz="2400" dirty="0" smtClean="0">
                <a:latin typeface="Book Antiqua" panose="02040602050305030304" pitchFamily="18" charset="0"/>
              </a:rPr>
              <a:t>expectancy</a:t>
            </a:r>
            <a:endParaRPr lang="en-US" sz="2400" dirty="0">
              <a:latin typeface="Book Antiqua" panose="02040602050305030304" pitchFamily="18" charset="0"/>
            </a:endParaRPr>
          </a:p>
        </p:txBody>
      </p:sp>
      <p:sp>
        <p:nvSpPr>
          <p:cNvPr id="6" name="Right Arrow 5"/>
          <p:cNvSpPr/>
          <p:nvPr/>
        </p:nvSpPr>
        <p:spPr>
          <a:xfrm>
            <a:off x="5187012" y="1975044"/>
            <a:ext cx="1688841" cy="429213"/>
          </a:xfrm>
          <a:prstGeom prst="rightArrow">
            <a:avLst/>
          </a:prstGeom>
          <a:solidFill>
            <a:srgbClr val="C00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0420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Goals of Dementia Care</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002060"/>
                </a:solidFill>
                <a:latin typeface="Book Antiqua" panose="02040602050305030304" pitchFamily="18" charset="0"/>
              </a:rPr>
              <a:t>Goals shift as dementia-related disability increases</a:t>
            </a:r>
          </a:p>
          <a:p>
            <a:pPr>
              <a:buClr>
                <a:srgbClr val="7030A0"/>
              </a:buClr>
              <a:buFont typeface="Wingdings" panose="05000000000000000000" pitchFamily="2" charset="2"/>
              <a:buChar char="v"/>
            </a:pPr>
            <a:r>
              <a:rPr lang="en-US" sz="2400" b="1" dirty="0" smtClean="0">
                <a:solidFill>
                  <a:srgbClr val="7030A0"/>
                </a:solidFill>
                <a:latin typeface="Book Antiqua" panose="02040602050305030304" pitchFamily="18" charset="0"/>
              </a:rPr>
              <a:t>Early in dementia</a:t>
            </a:r>
          </a:p>
          <a:p>
            <a:pPr lvl="1">
              <a:buClr>
                <a:srgbClr val="006600"/>
              </a:buClr>
              <a:buFont typeface="Wingdings" panose="05000000000000000000" pitchFamily="2" charset="2"/>
              <a:buChar char="ü"/>
            </a:pPr>
            <a:r>
              <a:rPr lang="en-US" sz="2400" dirty="0" smtClean="0">
                <a:latin typeface="Book Antiqua" panose="02040602050305030304" pitchFamily="18" charset="0"/>
              </a:rPr>
              <a:t>Less cognitive impairment; better quality of life</a:t>
            </a:r>
          </a:p>
          <a:p>
            <a:pPr lvl="1">
              <a:buClr>
                <a:srgbClr val="006600"/>
              </a:buClr>
              <a:buFont typeface="Wingdings" panose="05000000000000000000" pitchFamily="2" charset="2"/>
              <a:buChar char="ü"/>
            </a:pPr>
            <a:r>
              <a:rPr lang="en-US" sz="2400" dirty="0" smtClean="0">
                <a:latin typeface="Book Antiqua" panose="02040602050305030304" pitchFamily="18" charset="0"/>
              </a:rPr>
              <a:t>Greater focus on health promotion &amp; preventing other illness</a:t>
            </a:r>
          </a:p>
          <a:p>
            <a:pPr lvl="1">
              <a:buClr>
                <a:srgbClr val="006600"/>
              </a:buClr>
              <a:buFont typeface="Wingdings" panose="05000000000000000000" pitchFamily="2" charset="2"/>
              <a:buChar char="ü"/>
            </a:pPr>
            <a:r>
              <a:rPr lang="en-US" sz="2400" dirty="0" smtClean="0">
                <a:latin typeface="Book Antiqua" panose="02040602050305030304" pitchFamily="18" charset="0"/>
              </a:rPr>
              <a:t>Often full treatment of health problems </a:t>
            </a:r>
          </a:p>
          <a:p>
            <a:pPr>
              <a:buClr>
                <a:srgbClr val="C00000"/>
              </a:buClr>
              <a:buFont typeface="Wingdings" panose="05000000000000000000" pitchFamily="2" charset="2"/>
              <a:buChar char="v"/>
            </a:pPr>
            <a:r>
              <a:rPr lang="en-US" sz="2400" b="1" dirty="0" smtClean="0">
                <a:solidFill>
                  <a:srgbClr val="C00000"/>
                </a:solidFill>
                <a:latin typeface="Book Antiqua" panose="02040602050305030304" pitchFamily="18" charset="0"/>
              </a:rPr>
              <a:t>Later in dementia</a:t>
            </a:r>
          </a:p>
          <a:p>
            <a:pPr lvl="1">
              <a:buClr>
                <a:srgbClr val="006600"/>
              </a:buClr>
              <a:buFont typeface="Wingdings" panose="05000000000000000000" pitchFamily="2" charset="2"/>
              <a:buChar char="ü"/>
            </a:pPr>
            <a:r>
              <a:rPr lang="en-US" sz="2400" dirty="0" smtClean="0">
                <a:latin typeface="Book Antiqua" panose="02040602050305030304" pitchFamily="18" charset="0"/>
              </a:rPr>
              <a:t>Declining function interferes with quality of life</a:t>
            </a:r>
          </a:p>
          <a:p>
            <a:pPr lvl="1">
              <a:buClr>
                <a:srgbClr val="006600"/>
              </a:buClr>
              <a:buFont typeface="Wingdings" panose="05000000000000000000" pitchFamily="2" charset="2"/>
              <a:buChar char="ü"/>
            </a:pPr>
            <a:r>
              <a:rPr lang="en-US" sz="2400" dirty="0" smtClean="0">
                <a:latin typeface="Book Antiqua" panose="02040602050305030304" pitchFamily="18" charset="0"/>
              </a:rPr>
              <a:t>Less emphasis illness prevention and treatment to prolong life</a:t>
            </a:r>
          </a:p>
          <a:p>
            <a:pPr lvl="1">
              <a:buClr>
                <a:srgbClr val="006600"/>
              </a:buClr>
              <a:buFont typeface="Wingdings" panose="05000000000000000000" pitchFamily="2" charset="2"/>
              <a:buChar char="ü"/>
            </a:pPr>
            <a:r>
              <a:rPr lang="en-US" sz="2400" dirty="0" smtClean="0">
                <a:latin typeface="Book Antiqua" panose="02040602050305030304" pitchFamily="18" charset="0"/>
              </a:rPr>
              <a:t>Greater focus on comfort-care</a:t>
            </a:r>
            <a:endParaRPr lang="en-US" sz="2400" dirty="0">
              <a:latin typeface="Book Antiqua" panose="02040602050305030304" pitchFamily="18" charset="0"/>
            </a:endParaRPr>
          </a:p>
        </p:txBody>
      </p:sp>
    </p:spTree>
    <p:extLst>
      <p:ext uri="{BB962C8B-B14F-4D97-AF65-F5344CB8AC3E}">
        <p14:creationId xmlns:p14="http://schemas.microsoft.com/office/powerpoint/2010/main" val="2366061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latin typeface="Book Antiqua" panose="02040602050305030304" pitchFamily="18" charset="0"/>
              </a:rPr>
              <a:t>Review: Stages of Dementia</a:t>
            </a:r>
            <a:endParaRPr lang="en-US" sz="3600" b="1" dirty="0">
              <a:solidFill>
                <a:srgbClr val="0070C0"/>
              </a:solidFill>
              <a:latin typeface="Book Antiqua" panose="02040602050305030304" pitchFamily="18" charset="0"/>
            </a:endParaRPr>
          </a:p>
        </p:txBody>
      </p:sp>
      <p:sp>
        <p:nvSpPr>
          <p:cNvPr id="7" name="TextBox 6"/>
          <p:cNvSpPr txBox="1"/>
          <p:nvPr/>
        </p:nvSpPr>
        <p:spPr>
          <a:xfrm>
            <a:off x="706975" y="1417639"/>
            <a:ext cx="3313394" cy="5109091"/>
          </a:xfrm>
          <a:prstGeom prst="rect">
            <a:avLst/>
          </a:prstGeom>
          <a:noFill/>
          <a:ln w="19050">
            <a:solidFill>
              <a:srgbClr val="0070C0"/>
            </a:solidFill>
          </a:ln>
        </p:spPr>
        <p:txBody>
          <a:bodyPr wrap="square" rtlCol="0">
            <a:spAutoFit/>
          </a:bodyPr>
          <a:lstStyle/>
          <a:p>
            <a:pPr algn="ctr"/>
            <a:r>
              <a:rPr lang="en-US" sz="2400" b="1" dirty="0" smtClean="0">
                <a:solidFill>
                  <a:srgbClr val="C00000"/>
                </a:solidFill>
                <a:latin typeface="Book Antiqua" panose="02040602050305030304" pitchFamily="18" charset="0"/>
              </a:rPr>
              <a:t>Early</a:t>
            </a:r>
          </a:p>
          <a:p>
            <a:endParaRPr lang="en-US" sz="2000" b="1" dirty="0" smtClean="0">
              <a:solidFill>
                <a:srgbClr val="002060"/>
              </a:solidFill>
              <a:latin typeface="Book Antiqua" panose="02040602050305030304" pitchFamily="18" charset="0"/>
            </a:endParaRPr>
          </a:p>
          <a:p>
            <a:r>
              <a:rPr lang="en-US" sz="2000" b="1" dirty="0" smtClean="0">
                <a:solidFill>
                  <a:srgbClr val="002060"/>
                </a:solidFill>
                <a:latin typeface="Book Antiqua" panose="02040602050305030304" pitchFamily="18" charset="0"/>
              </a:rPr>
              <a:t>Cognitive</a:t>
            </a:r>
          </a:p>
          <a:p>
            <a:pPr marL="342900" indent="-342900">
              <a:buClr>
                <a:srgbClr val="0070C0"/>
              </a:buClr>
              <a:buFont typeface="Wingdings" panose="05000000000000000000" pitchFamily="2" charset="2"/>
              <a:buChar char="v"/>
            </a:pPr>
            <a:r>
              <a:rPr lang="en-US" sz="2000" dirty="0" smtClean="0">
                <a:latin typeface="Book Antiqua" panose="02040602050305030304" pitchFamily="18" charset="0"/>
              </a:rPr>
              <a:t>Forgetfulness, losing things, difficulty planning</a:t>
            </a:r>
          </a:p>
          <a:p>
            <a:pPr>
              <a:buClr>
                <a:srgbClr val="0070C0"/>
              </a:buClr>
            </a:pPr>
            <a:endParaRPr lang="en-US" sz="2000" b="1" dirty="0" smtClean="0">
              <a:solidFill>
                <a:srgbClr val="C00000"/>
              </a:solidFill>
              <a:latin typeface="Book Antiqua" panose="02040602050305030304" pitchFamily="18" charset="0"/>
            </a:endParaRPr>
          </a:p>
          <a:p>
            <a:pPr>
              <a:buClr>
                <a:srgbClr val="0070C0"/>
              </a:buClr>
            </a:pPr>
            <a:r>
              <a:rPr lang="en-US" sz="2000" b="1" dirty="0" smtClean="0">
                <a:solidFill>
                  <a:srgbClr val="C00000"/>
                </a:solidFill>
                <a:latin typeface="Book Antiqua" panose="02040602050305030304" pitchFamily="18" charset="0"/>
              </a:rPr>
              <a:t>General Health</a:t>
            </a:r>
          </a:p>
          <a:p>
            <a:pPr marL="342900" indent="-342900">
              <a:buClr>
                <a:srgbClr val="0070C0"/>
              </a:buClr>
              <a:buFont typeface="Wingdings" panose="05000000000000000000" pitchFamily="2" charset="2"/>
              <a:buChar char="v"/>
            </a:pPr>
            <a:r>
              <a:rPr lang="en-US" sz="2000" dirty="0">
                <a:latin typeface="Book Antiqua" panose="02040602050305030304" pitchFamily="18" charset="0"/>
              </a:rPr>
              <a:t>P</a:t>
            </a:r>
            <a:r>
              <a:rPr lang="en-US" sz="2000" dirty="0" smtClean="0">
                <a:latin typeface="Book Antiqua" panose="02040602050305030304" pitchFamily="18" charset="0"/>
              </a:rPr>
              <a:t>hysical health problems not prominent</a:t>
            </a:r>
          </a:p>
          <a:p>
            <a:pPr marL="342900" indent="-342900">
              <a:buClr>
                <a:srgbClr val="0070C0"/>
              </a:buClr>
              <a:buFont typeface="Wingdings" panose="05000000000000000000" pitchFamily="2" charset="2"/>
              <a:buChar char="v"/>
            </a:pPr>
            <a:r>
              <a:rPr lang="en-US" sz="2000" dirty="0" smtClean="0">
                <a:latin typeface="Book Antiqua" panose="02040602050305030304" pitchFamily="18" charset="0"/>
              </a:rPr>
              <a:t>Physically functional</a:t>
            </a:r>
          </a:p>
          <a:p>
            <a:pPr marL="342900" indent="-342900">
              <a:buClr>
                <a:srgbClr val="0070C0"/>
              </a:buClr>
              <a:buFont typeface="Wingdings" panose="05000000000000000000" pitchFamily="2" charset="2"/>
              <a:buChar char="v"/>
            </a:pPr>
            <a:r>
              <a:rPr lang="en-US" sz="2000" dirty="0" smtClean="0">
                <a:solidFill>
                  <a:srgbClr val="0070C0"/>
                </a:solidFill>
                <a:latin typeface="Book Antiqua" panose="02040602050305030304" pitchFamily="18" charset="0"/>
              </a:rPr>
              <a:t>Focus on health promotion, prevention</a:t>
            </a:r>
          </a:p>
          <a:p>
            <a:pPr marL="342900" indent="-342900">
              <a:buClr>
                <a:srgbClr val="0070C0"/>
              </a:buClr>
              <a:buFont typeface="Wingdings" panose="05000000000000000000" pitchFamily="2" charset="2"/>
              <a:buChar char="v"/>
            </a:pPr>
            <a:r>
              <a:rPr lang="en-US" sz="2000" dirty="0" smtClean="0">
                <a:solidFill>
                  <a:srgbClr val="0070C0"/>
                </a:solidFill>
                <a:latin typeface="Book Antiqua" panose="02040602050305030304" pitchFamily="18" charset="0"/>
              </a:rPr>
              <a:t>Treat health problems </a:t>
            </a:r>
          </a:p>
          <a:p>
            <a:pPr>
              <a:buClr>
                <a:srgbClr val="0070C0"/>
              </a:buClr>
            </a:pPr>
            <a:endParaRPr lang="en-US" sz="2000" dirty="0" smtClean="0">
              <a:solidFill>
                <a:srgbClr val="0070C0"/>
              </a:solidFill>
              <a:latin typeface="Book Antiqua" panose="02040602050305030304" pitchFamily="18" charset="0"/>
            </a:endParaRPr>
          </a:p>
          <a:p>
            <a:endParaRPr lang="en-US" sz="2200" dirty="0" smtClean="0"/>
          </a:p>
        </p:txBody>
      </p:sp>
      <p:sp>
        <p:nvSpPr>
          <p:cNvPr id="8" name="TextBox 7"/>
          <p:cNvSpPr txBox="1"/>
          <p:nvPr/>
        </p:nvSpPr>
        <p:spPr>
          <a:xfrm>
            <a:off x="4446772" y="1417639"/>
            <a:ext cx="3298456" cy="5078313"/>
          </a:xfrm>
          <a:prstGeom prst="rect">
            <a:avLst/>
          </a:prstGeom>
          <a:noFill/>
          <a:ln w="19050">
            <a:solidFill>
              <a:srgbClr val="0070C0"/>
            </a:solidFill>
          </a:ln>
        </p:spPr>
        <p:txBody>
          <a:bodyPr wrap="square" rtlCol="0">
            <a:spAutoFit/>
          </a:bodyPr>
          <a:lstStyle/>
          <a:p>
            <a:pPr algn="ctr"/>
            <a:r>
              <a:rPr lang="en-US" sz="2400" b="1" dirty="0" smtClean="0">
                <a:solidFill>
                  <a:srgbClr val="C00000"/>
                </a:solidFill>
                <a:latin typeface="Book Antiqua" panose="02040602050305030304" pitchFamily="18" charset="0"/>
              </a:rPr>
              <a:t>Middle</a:t>
            </a:r>
          </a:p>
          <a:p>
            <a:endParaRPr lang="en-US" sz="2000" b="1" dirty="0" smtClean="0">
              <a:solidFill>
                <a:srgbClr val="002060"/>
              </a:solidFill>
              <a:latin typeface="Book Antiqua" panose="02040602050305030304" pitchFamily="18" charset="0"/>
            </a:endParaRPr>
          </a:p>
          <a:p>
            <a:r>
              <a:rPr lang="en-US" sz="2000" b="1" dirty="0" smtClean="0">
                <a:solidFill>
                  <a:srgbClr val="002060"/>
                </a:solidFill>
                <a:latin typeface="Book Antiqua" panose="02040602050305030304" pitchFamily="18" charset="0"/>
              </a:rPr>
              <a:t>Cognitive</a:t>
            </a:r>
          </a:p>
          <a:p>
            <a:pPr marL="342900" indent="-342900">
              <a:buClr>
                <a:srgbClr val="0070C0"/>
              </a:buClr>
              <a:buFont typeface="Wingdings" panose="05000000000000000000" pitchFamily="2" charset="2"/>
              <a:buChar char="v"/>
            </a:pPr>
            <a:r>
              <a:rPr lang="en-US" sz="2000" dirty="0" smtClean="0">
                <a:latin typeface="Book Antiqua" panose="02040602050305030304" pitchFamily="18" charset="0"/>
              </a:rPr>
              <a:t>Increasing confusion, difficulties with activities of daily living,  behavioral symptoms</a:t>
            </a:r>
          </a:p>
          <a:p>
            <a:pPr>
              <a:buClr>
                <a:srgbClr val="0070C0"/>
              </a:buClr>
            </a:pPr>
            <a:r>
              <a:rPr lang="en-US" sz="2000" b="1" dirty="0" smtClean="0">
                <a:solidFill>
                  <a:srgbClr val="C00000"/>
                </a:solidFill>
                <a:latin typeface="Book Antiqua" panose="02040602050305030304" pitchFamily="18" charset="0"/>
              </a:rPr>
              <a:t>General Health</a:t>
            </a:r>
          </a:p>
          <a:p>
            <a:pPr marL="342900" indent="-342900">
              <a:buClr>
                <a:srgbClr val="0070C0"/>
              </a:buClr>
              <a:buFont typeface="Wingdings" panose="05000000000000000000" pitchFamily="2" charset="2"/>
              <a:buChar char="v"/>
            </a:pPr>
            <a:r>
              <a:rPr lang="en-US" sz="2000" dirty="0" smtClean="0">
                <a:latin typeface="Book Antiqua" panose="02040602050305030304" pitchFamily="18" charset="0"/>
              </a:rPr>
              <a:t>Increasing number/ severity of health problems</a:t>
            </a:r>
          </a:p>
          <a:p>
            <a:pPr marL="342900" indent="-342900">
              <a:buClr>
                <a:srgbClr val="0070C0"/>
              </a:buClr>
              <a:buFont typeface="Wingdings" panose="05000000000000000000" pitchFamily="2" charset="2"/>
              <a:buChar char="v"/>
            </a:pPr>
            <a:r>
              <a:rPr lang="en-US" sz="2000" dirty="0" smtClean="0">
                <a:latin typeface="Book Antiqua" panose="02040602050305030304" pitchFamily="18" charset="0"/>
              </a:rPr>
              <a:t>Impaired function</a:t>
            </a:r>
          </a:p>
          <a:p>
            <a:pPr marL="342900" indent="-342900">
              <a:buClr>
                <a:srgbClr val="0070C0"/>
              </a:buClr>
              <a:buFont typeface="Wingdings" panose="05000000000000000000" pitchFamily="2" charset="2"/>
              <a:buChar char="v"/>
            </a:pPr>
            <a:r>
              <a:rPr lang="en-US" sz="2000" dirty="0" smtClean="0">
                <a:solidFill>
                  <a:srgbClr val="0070C0"/>
                </a:solidFill>
                <a:latin typeface="Book Antiqua" panose="02040602050305030304" pitchFamily="18" charset="0"/>
              </a:rPr>
              <a:t>Shorter life expectancy</a:t>
            </a:r>
          </a:p>
          <a:p>
            <a:pPr marL="342900" indent="-342900">
              <a:buClr>
                <a:srgbClr val="0070C0"/>
              </a:buClr>
              <a:buFont typeface="Wingdings" panose="05000000000000000000" pitchFamily="2" charset="2"/>
              <a:buChar char="v"/>
            </a:pPr>
            <a:r>
              <a:rPr lang="en-US" sz="2000" dirty="0" smtClean="0">
                <a:solidFill>
                  <a:srgbClr val="0070C0"/>
                </a:solidFill>
                <a:latin typeface="Book Antiqua" panose="02040602050305030304" pitchFamily="18" charset="0"/>
              </a:rPr>
              <a:t>Focus on safety, well-being, quality of life</a:t>
            </a:r>
          </a:p>
          <a:p>
            <a:pPr marL="342900" indent="-342900">
              <a:buClr>
                <a:srgbClr val="0070C0"/>
              </a:buClr>
              <a:buFont typeface="Wingdings" panose="05000000000000000000" pitchFamily="2" charset="2"/>
              <a:buChar char="v"/>
            </a:pPr>
            <a:r>
              <a:rPr lang="en-US" sz="2000" dirty="0" smtClean="0">
                <a:solidFill>
                  <a:srgbClr val="0070C0"/>
                </a:solidFill>
                <a:latin typeface="Book Antiqua" panose="02040602050305030304" pitchFamily="18" charset="0"/>
              </a:rPr>
              <a:t>Goals guide decisions</a:t>
            </a:r>
            <a:endParaRPr lang="en-US" sz="2000" dirty="0">
              <a:solidFill>
                <a:srgbClr val="0070C0"/>
              </a:solidFill>
              <a:latin typeface="Book Antiqua" panose="02040602050305030304" pitchFamily="18" charset="0"/>
            </a:endParaRPr>
          </a:p>
        </p:txBody>
      </p:sp>
      <p:sp>
        <p:nvSpPr>
          <p:cNvPr id="9" name="TextBox 8"/>
          <p:cNvSpPr txBox="1"/>
          <p:nvPr/>
        </p:nvSpPr>
        <p:spPr>
          <a:xfrm>
            <a:off x="8171631" y="1417053"/>
            <a:ext cx="3298456" cy="5078313"/>
          </a:xfrm>
          <a:prstGeom prst="rect">
            <a:avLst/>
          </a:prstGeom>
          <a:noFill/>
          <a:ln w="19050">
            <a:solidFill>
              <a:srgbClr val="0070C0"/>
            </a:solidFill>
          </a:ln>
        </p:spPr>
        <p:txBody>
          <a:bodyPr wrap="square" rtlCol="0">
            <a:spAutoFit/>
          </a:bodyPr>
          <a:lstStyle/>
          <a:p>
            <a:pPr algn="ctr"/>
            <a:r>
              <a:rPr lang="en-US" sz="2400" b="1" dirty="0" smtClean="0">
                <a:solidFill>
                  <a:srgbClr val="C00000"/>
                </a:solidFill>
                <a:latin typeface="Book Antiqua" panose="02040602050305030304" pitchFamily="18" charset="0"/>
              </a:rPr>
              <a:t>Late</a:t>
            </a:r>
          </a:p>
          <a:p>
            <a:endParaRPr lang="en-US" sz="2000" b="1" dirty="0" smtClean="0">
              <a:solidFill>
                <a:srgbClr val="002060"/>
              </a:solidFill>
              <a:latin typeface="Book Antiqua" panose="02040602050305030304" pitchFamily="18" charset="0"/>
            </a:endParaRPr>
          </a:p>
          <a:p>
            <a:r>
              <a:rPr lang="en-US" sz="2000" b="1" dirty="0" smtClean="0">
                <a:solidFill>
                  <a:srgbClr val="002060"/>
                </a:solidFill>
                <a:latin typeface="Book Antiqua" panose="02040602050305030304" pitchFamily="18" charset="0"/>
              </a:rPr>
              <a:t>Cognitive</a:t>
            </a:r>
          </a:p>
          <a:p>
            <a:pPr marL="342900" indent="-342900">
              <a:buClr>
                <a:srgbClr val="0070C0"/>
              </a:buClr>
              <a:buFont typeface="Wingdings" panose="05000000000000000000" pitchFamily="2" charset="2"/>
              <a:buChar char="v"/>
            </a:pPr>
            <a:r>
              <a:rPr lang="en-US" sz="2000" dirty="0" smtClean="0">
                <a:latin typeface="Book Antiqua" panose="02040602050305030304" pitchFamily="18" charset="0"/>
              </a:rPr>
              <a:t>Little purposeful activity; extensive assistance is needed</a:t>
            </a:r>
          </a:p>
          <a:p>
            <a:pPr>
              <a:buClr>
                <a:srgbClr val="0070C0"/>
              </a:buClr>
            </a:pPr>
            <a:endParaRPr lang="en-US" sz="2000" b="1" dirty="0" smtClean="0">
              <a:solidFill>
                <a:srgbClr val="C00000"/>
              </a:solidFill>
              <a:latin typeface="Book Antiqua" panose="02040602050305030304" pitchFamily="18" charset="0"/>
            </a:endParaRPr>
          </a:p>
          <a:p>
            <a:pPr>
              <a:buClr>
                <a:srgbClr val="0070C0"/>
              </a:buClr>
            </a:pPr>
            <a:r>
              <a:rPr lang="en-US" sz="2000" b="1" dirty="0" smtClean="0">
                <a:solidFill>
                  <a:srgbClr val="C00000"/>
                </a:solidFill>
                <a:latin typeface="Book Antiqua" panose="02040602050305030304" pitchFamily="18" charset="0"/>
              </a:rPr>
              <a:t>General Health</a:t>
            </a:r>
          </a:p>
          <a:p>
            <a:pPr marL="342900" indent="-342900">
              <a:buClr>
                <a:srgbClr val="0070C0"/>
              </a:buClr>
              <a:buFont typeface="Wingdings" panose="05000000000000000000" pitchFamily="2" charset="2"/>
              <a:buChar char="v"/>
            </a:pPr>
            <a:r>
              <a:rPr lang="en-US" sz="2000" dirty="0" smtClean="0">
                <a:latin typeface="Book Antiqua" panose="02040602050305030304" pitchFamily="18" charset="0"/>
              </a:rPr>
              <a:t>Complications are common: infection, choking</a:t>
            </a:r>
          </a:p>
          <a:p>
            <a:pPr marL="342900" indent="-342900">
              <a:buClr>
                <a:srgbClr val="0070C0"/>
              </a:buClr>
              <a:buFont typeface="Wingdings" panose="05000000000000000000" pitchFamily="2" charset="2"/>
              <a:buChar char="v"/>
            </a:pPr>
            <a:r>
              <a:rPr lang="en-US" sz="2000" dirty="0" smtClean="0">
                <a:solidFill>
                  <a:srgbClr val="0070C0"/>
                </a:solidFill>
                <a:latin typeface="Book Antiqua" panose="02040602050305030304" pitchFamily="18" charset="0"/>
              </a:rPr>
              <a:t>Short life expectancy</a:t>
            </a:r>
          </a:p>
          <a:p>
            <a:pPr marL="342900" indent="-342900">
              <a:buClr>
                <a:srgbClr val="0070C0"/>
              </a:buClr>
              <a:buFont typeface="Wingdings" panose="05000000000000000000" pitchFamily="2" charset="2"/>
              <a:buChar char="v"/>
            </a:pPr>
            <a:r>
              <a:rPr lang="en-US" sz="2000" dirty="0" smtClean="0">
                <a:solidFill>
                  <a:srgbClr val="0070C0"/>
                </a:solidFill>
                <a:latin typeface="Book Antiqua" panose="02040602050305030304" pitchFamily="18" charset="0"/>
              </a:rPr>
              <a:t>Focus on comfort, symptom management</a:t>
            </a:r>
          </a:p>
          <a:p>
            <a:pPr marL="342900" indent="-342900">
              <a:buClr>
                <a:srgbClr val="0070C0"/>
              </a:buClr>
              <a:buFont typeface="Wingdings" panose="05000000000000000000" pitchFamily="2" charset="2"/>
              <a:buChar char="v"/>
            </a:pPr>
            <a:r>
              <a:rPr lang="en-US" sz="2000" dirty="0" smtClean="0">
                <a:solidFill>
                  <a:srgbClr val="0070C0"/>
                </a:solidFill>
                <a:latin typeface="Book Antiqua" panose="02040602050305030304" pitchFamily="18" charset="0"/>
              </a:rPr>
              <a:t>Decrease treatments</a:t>
            </a:r>
          </a:p>
          <a:p>
            <a:pPr marL="342900" indent="-342900">
              <a:buClr>
                <a:srgbClr val="0070C0"/>
              </a:buClr>
              <a:buFont typeface="Wingdings" panose="05000000000000000000" pitchFamily="2" charset="2"/>
              <a:buChar char="v"/>
            </a:pPr>
            <a:r>
              <a:rPr lang="en-US" sz="2000" dirty="0" smtClean="0">
                <a:solidFill>
                  <a:srgbClr val="0070C0"/>
                </a:solidFill>
                <a:latin typeface="Book Antiqua" panose="02040602050305030304" pitchFamily="18" charset="0"/>
              </a:rPr>
              <a:t>Use palliative care </a:t>
            </a:r>
          </a:p>
        </p:txBody>
      </p:sp>
      <p:sp>
        <p:nvSpPr>
          <p:cNvPr id="12" name="Right Arrow 11"/>
          <p:cNvSpPr/>
          <p:nvPr/>
        </p:nvSpPr>
        <p:spPr>
          <a:xfrm>
            <a:off x="3593965" y="1716828"/>
            <a:ext cx="1129004" cy="354564"/>
          </a:xfrm>
          <a:prstGeom prst="rightArrow">
            <a:avLst/>
          </a:prstGeom>
          <a:solidFill>
            <a:srgbClr val="C00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7393928" y="1773592"/>
            <a:ext cx="1129004" cy="354564"/>
          </a:xfrm>
          <a:prstGeom prst="rightArrow">
            <a:avLst/>
          </a:prstGeom>
          <a:solidFill>
            <a:srgbClr val="C00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2821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Collaborative Goal-Setting</a:t>
            </a:r>
            <a:endParaRPr lang="en-US" sz="3600" b="1" dirty="0">
              <a:solidFill>
                <a:srgbClr val="0070C0"/>
              </a:solidFill>
              <a:effectLst/>
              <a:latin typeface="Book Antiqua" panose="02040602050305030304" pitchFamily="18" charset="0"/>
            </a:endParaRPr>
          </a:p>
        </p:txBody>
      </p:sp>
      <p:sp>
        <p:nvSpPr>
          <p:cNvPr id="6" name="Content Placeholder 5"/>
          <p:cNvSpPr>
            <a:spLocks noGrp="1"/>
          </p:cNvSpPr>
          <p:nvPr>
            <p:ph idx="1"/>
          </p:nvPr>
        </p:nvSpPr>
        <p:spPr/>
        <p:txBody>
          <a:bodyPr>
            <a:normAutofit/>
          </a:bodyPr>
          <a:lstStyle/>
          <a:p>
            <a:pPr marL="0" indent="0">
              <a:buNone/>
            </a:pPr>
            <a:r>
              <a:rPr lang="en-US" sz="2400" b="1" dirty="0" smtClean="0">
                <a:solidFill>
                  <a:srgbClr val="0070C0"/>
                </a:solidFill>
                <a:latin typeface="Book Antiqua" panose="02040602050305030304" pitchFamily="18" charset="0"/>
              </a:rPr>
              <a:t>Uses same principles as partnership agreements!</a:t>
            </a:r>
          </a:p>
          <a:p>
            <a:pPr>
              <a:buClr>
                <a:srgbClr val="0070C0"/>
              </a:buClr>
              <a:buFont typeface="Wingdings" panose="05000000000000000000" pitchFamily="2" charset="2"/>
              <a:buChar char="v"/>
            </a:pPr>
            <a:r>
              <a:rPr lang="en-US" sz="2400" dirty="0" smtClean="0">
                <a:latin typeface="Book Antiqua" panose="02040602050305030304" pitchFamily="18" charset="0"/>
              </a:rPr>
              <a:t>Identify desired outcomes or aim of care/treatment</a:t>
            </a:r>
          </a:p>
          <a:p>
            <a:pPr>
              <a:buClr>
                <a:srgbClr val="0070C0"/>
              </a:buClr>
              <a:buFont typeface="Wingdings" panose="05000000000000000000" pitchFamily="2" charset="2"/>
              <a:buChar char="v"/>
            </a:pPr>
            <a:r>
              <a:rPr lang="en-US" sz="2400" dirty="0">
                <a:latin typeface="Book Antiqua" panose="02040602050305030304" pitchFamily="18" charset="0"/>
                <a:sym typeface="Wingdings" panose="05000000000000000000" pitchFamily="2" charset="2"/>
              </a:rPr>
              <a:t>No one “right” way; approach varies by care </a:t>
            </a:r>
            <a:r>
              <a:rPr lang="en-US" sz="2400" dirty="0" smtClean="0">
                <a:latin typeface="Book Antiqua" panose="02040602050305030304" pitchFamily="18" charset="0"/>
                <a:sym typeface="Wingdings" panose="05000000000000000000" pitchFamily="2" charset="2"/>
              </a:rPr>
              <a:t>setting</a:t>
            </a:r>
            <a:endParaRPr lang="en-US" sz="2400" dirty="0">
              <a:latin typeface="Book Antiqua" panose="02040602050305030304" pitchFamily="18" charset="0"/>
            </a:endParaRPr>
          </a:p>
          <a:p>
            <a:pPr>
              <a:buClr>
                <a:srgbClr val="0070C0"/>
              </a:buClr>
              <a:buFont typeface="Wingdings" panose="05000000000000000000" pitchFamily="2" charset="2"/>
              <a:buChar char="v"/>
            </a:pPr>
            <a:r>
              <a:rPr lang="en-US" sz="2400" b="1" dirty="0" smtClean="0">
                <a:solidFill>
                  <a:srgbClr val="0070C0"/>
                </a:solidFill>
                <a:latin typeface="Book Antiqua" panose="02040602050305030304" pitchFamily="18" charset="0"/>
              </a:rPr>
              <a:t>Set a goal </a:t>
            </a:r>
            <a:r>
              <a:rPr lang="en-US" sz="2400" dirty="0" smtClean="0">
                <a:latin typeface="Book Antiqua" panose="02040602050305030304" pitchFamily="18" charset="0"/>
                <a:sym typeface="Wingdings" panose="05000000000000000000" pitchFamily="2" charset="2"/>
              </a:rPr>
              <a:t> </a:t>
            </a:r>
            <a:r>
              <a:rPr lang="en-US" sz="2400" b="1" dirty="0" smtClean="0">
                <a:solidFill>
                  <a:srgbClr val="7030A0"/>
                </a:solidFill>
                <a:latin typeface="Book Antiqua" panose="02040602050305030304" pitchFamily="18" charset="0"/>
                <a:sym typeface="Wingdings" panose="05000000000000000000" pitchFamily="2" charset="2"/>
              </a:rPr>
              <a:t>Develop action steps </a:t>
            </a:r>
            <a:r>
              <a:rPr lang="en-US" sz="2400" dirty="0" smtClean="0">
                <a:latin typeface="Book Antiqua" panose="02040602050305030304" pitchFamily="18" charset="0"/>
                <a:sym typeface="Wingdings" panose="05000000000000000000" pitchFamily="2" charset="2"/>
              </a:rPr>
              <a:t> </a:t>
            </a:r>
            <a:r>
              <a:rPr lang="en-US" sz="2400" b="1" dirty="0" smtClean="0">
                <a:solidFill>
                  <a:srgbClr val="C00000"/>
                </a:solidFill>
                <a:latin typeface="Book Antiqua" panose="02040602050305030304" pitchFamily="18" charset="0"/>
                <a:sym typeface="Wingdings" panose="05000000000000000000" pitchFamily="2" charset="2"/>
              </a:rPr>
              <a:t>Evaluate outcomes</a:t>
            </a:r>
          </a:p>
          <a:p>
            <a:pPr>
              <a:buClr>
                <a:srgbClr val="0070C0"/>
              </a:buClr>
              <a:buFont typeface="Wingdings" panose="05000000000000000000" pitchFamily="2" charset="2"/>
              <a:buChar char="v"/>
            </a:pPr>
            <a:r>
              <a:rPr lang="en-US" sz="2400" i="1" dirty="0" smtClean="0">
                <a:latin typeface="Book Antiqua" panose="02040602050305030304" pitchFamily="18" charset="0"/>
                <a:sym typeface="Wingdings" panose="05000000000000000000" pitchFamily="2" charset="2"/>
              </a:rPr>
              <a:t>Relies on . . .</a:t>
            </a:r>
          </a:p>
          <a:p>
            <a:pPr lvl="1">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Back and forth discussion: family/person </a:t>
            </a:r>
            <a:r>
              <a:rPr lang="en-US" sz="2400" b="1" u="sng" dirty="0" smtClean="0">
                <a:solidFill>
                  <a:srgbClr val="C00000"/>
                </a:solidFill>
                <a:latin typeface="Book Antiqua" panose="02040602050305030304" pitchFamily="18" charset="0"/>
                <a:sym typeface="Wingdings" panose="05000000000000000000" pitchFamily="2" charset="2"/>
              </a:rPr>
              <a:t>and</a:t>
            </a:r>
            <a:r>
              <a:rPr lang="en-US" sz="2400" dirty="0" smtClean="0">
                <a:latin typeface="Book Antiqua" panose="02040602050305030304" pitchFamily="18" charset="0"/>
                <a:sym typeface="Wingdings" panose="05000000000000000000" pitchFamily="2" charset="2"/>
              </a:rPr>
              <a:t> staff/providers</a:t>
            </a:r>
          </a:p>
          <a:p>
            <a:pPr lvl="1">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Mutually agreeable action plan</a:t>
            </a:r>
          </a:p>
          <a:p>
            <a:pPr lvl="1">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Clear to all: precise, realistic, doable</a:t>
            </a:r>
          </a:p>
          <a:p>
            <a:pPr lvl="1">
              <a:buClr>
                <a:srgbClr val="006600"/>
              </a:buClr>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Communicated to other staff and family members</a:t>
            </a:r>
          </a:p>
        </p:txBody>
      </p:sp>
    </p:spTree>
    <p:extLst>
      <p:ext uri="{BB962C8B-B14F-4D97-AF65-F5344CB8AC3E}">
        <p14:creationId xmlns:p14="http://schemas.microsoft.com/office/powerpoint/2010/main" val="2840244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Collaborative Goal-Setting</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0070C0"/>
                </a:solidFill>
                <a:latin typeface="Book Antiqua" panose="02040602050305030304" pitchFamily="18" charset="0"/>
              </a:rPr>
              <a:t>Concentrates on </a:t>
            </a:r>
            <a:r>
              <a:rPr lang="en-US" sz="2400" b="1" dirty="0" smtClean="0">
                <a:solidFill>
                  <a:srgbClr val="C00000"/>
                </a:solidFill>
                <a:latin typeface="Book Antiqua" panose="02040602050305030304" pitchFamily="18" charset="0"/>
              </a:rPr>
              <a:t>PERSON-centered</a:t>
            </a:r>
            <a:r>
              <a:rPr lang="en-US" sz="2400" b="1" dirty="0" smtClean="0">
                <a:solidFill>
                  <a:srgbClr val="0070C0"/>
                </a:solidFill>
                <a:latin typeface="Book Antiqua" panose="02040602050305030304" pitchFamily="18" charset="0"/>
              </a:rPr>
              <a:t> care!</a:t>
            </a:r>
          </a:p>
          <a:p>
            <a:pPr>
              <a:buClr>
                <a:srgbClr val="0070C0"/>
              </a:buClr>
              <a:buFont typeface="Wingdings" panose="05000000000000000000" pitchFamily="2" charset="2"/>
              <a:buChar char="v"/>
            </a:pPr>
            <a:r>
              <a:rPr lang="en-US" sz="2400" dirty="0" smtClean="0">
                <a:latin typeface="Book Antiqua" panose="02040602050305030304" pitchFamily="18" charset="0"/>
              </a:rPr>
              <a:t>Includes person with dementia, if possible</a:t>
            </a:r>
          </a:p>
          <a:p>
            <a:pPr lvl="1">
              <a:buClr>
                <a:srgbClr val="006600"/>
              </a:buClr>
              <a:buFont typeface="Wingdings" panose="05000000000000000000" pitchFamily="2" charset="2"/>
              <a:buChar char="ü"/>
            </a:pPr>
            <a:r>
              <a:rPr lang="en-US" sz="2400" dirty="0" smtClean="0">
                <a:latin typeface="Book Antiqua" panose="02040602050305030304" pitchFamily="18" charset="0"/>
              </a:rPr>
              <a:t>Early discussions promote shared viewpoints</a:t>
            </a:r>
          </a:p>
          <a:p>
            <a:pPr lvl="1">
              <a:buClr>
                <a:srgbClr val="006600"/>
              </a:buClr>
              <a:buFont typeface="Wingdings" panose="05000000000000000000" pitchFamily="2" charset="2"/>
              <a:buChar char="ü"/>
            </a:pPr>
            <a:r>
              <a:rPr lang="en-US" sz="2400" dirty="0" smtClean="0">
                <a:latin typeface="Book Antiqua" panose="02040602050305030304" pitchFamily="18" charset="0"/>
              </a:rPr>
              <a:t>Values and beliefs can guide later decision-making</a:t>
            </a:r>
          </a:p>
          <a:p>
            <a:pPr lvl="1">
              <a:buClr>
                <a:srgbClr val="006600"/>
              </a:buClr>
              <a:buFont typeface="Wingdings" panose="05000000000000000000" pitchFamily="2" charset="2"/>
              <a:buChar char="ü"/>
            </a:pPr>
            <a:r>
              <a:rPr lang="en-US" sz="2400" dirty="0" smtClean="0">
                <a:latin typeface="Book Antiqua" panose="02040602050305030304" pitchFamily="18" charset="0"/>
              </a:rPr>
              <a:t>Help families act as “proxy” informant, decision-maker</a:t>
            </a:r>
          </a:p>
          <a:p>
            <a:pPr>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Respects </a:t>
            </a:r>
            <a:r>
              <a:rPr lang="en-US" sz="2400" b="1" dirty="0" smtClean="0">
                <a:solidFill>
                  <a:srgbClr val="C00000"/>
                </a:solidFill>
                <a:latin typeface="Book Antiqua" panose="02040602050305030304" pitchFamily="18" charset="0"/>
                <a:sym typeface="Wingdings" panose="05000000000000000000" pitchFamily="2" charset="2"/>
              </a:rPr>
              <a:t>PERSON</a:t>
            </a:r>
            <a:r>
              <a:rPr lang="en-US" sz="2400" dirty="0" smtClean="0">
                <a:latin typeface="Book Antiqua" panose="02040602050305030304" pitchFamily="18" charset="0"/>
                <a:sym typeface="Wingdings" panose="05000000000000000000" pitchFamily="2" charset="2"/>
              </a:rPr>
              <a:t> and </a:t>
            </a:r>
            <a:r>
              <a:rPr lang="en-US" sz="2400" b="1" dirty="0" smtClean="0">
                <a:solidFill>
                  <a:srgbClr val="C00000"/>
                </a:solidFill>
                <a:latin typeface="Book Antiqua" panose="02040602050305030304" pitchFamily="18" charset="0"/>
                <a:sym typeface="Wingdings" panose="05000000000000000000" pitchFamily="2" charset="2"/>
              </a:rPr>
              <a:t>FAMILY’s</a:t>
            </a:r>
            <a:r>
              <a:rPr lang="en-US" sz="2400" dirty="0" smtClean="0">
                <a:latin typeface="Book Antiqua" panose="02040602050305030304" pitchFamily="18" charset="0"/>
                <a:sym typeface="Wingdings" panose="05000000000000000000" pitchFamily="2" charset="2"/>
              </a:rPr>
              <a:t> values, beliefs</a:t>
            </a:r>
          </a:p>
          <a:p>
            <a:pPr>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Clarifies proxy decision-maker </a:t>
            </a:r>
          </a:p>
          <a:p>
            <a:pPr>
              <a:buClr>
                <a:srgbClr val="0070C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Aims to avoid “crisis-driven” decision-making</a:t>
            </a:r>
            <a:endParaRPr lang="en-US" sz="2400" dirty="0" smtClean="0">
              <a:latin typeface="Book Antiqua" panose="02040602050305030304" pitchFamily="18" charset="0"/>
            </a:endParaRPr>
          </a:p>
          <a:p>
            <a:endParaRPr lang="en-US" dirty="0" smtClean="0"/>
          </a:p>
          <a:p>
            <a:endParaRPr lang="en-US" dirty="0"/>
          </a:p>
        </p:txBody>
      </p:sp>
    </p:spTree>
    <p:extLst>
      <p:ext uri="{BB962C8B-B14F-4D97-AF65-F5344CB8AC3E}">
        <p14:creationId xmlns:p14="http://schemas.microsoft.com/office/powerpoint/2010/main" val="2295270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Goal-Setting Starts with Values </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Autofit/>
          </a:bodyPr>
          <a:lstStyle/>
          <a:p>
            <a:pPr marL="0" indent="0">
              <a:buNone/>
            </a:pPr>
            <a:r>
              <a:rPr lang="en-US" sz="2400" b="1" dirty="0" smtClean="0">
                <a:solidFill>
                  <a:srgbClr val="C00000"/>
                </a:solidFill>
                <a:latin typeface="Book Antiqua" panose="02040602050305030304" pitchFamily="18" charset="0"/>
              </a:rPr>
              <a:t>Values </a:t>
            </a:r>
            <a:r>
              <a:rPr lang="en-US" sz="2400" b="1" dirty="0" smtClean="0">
                <a:solidFill>
                  <a:srgbClr val="C00000"/>
                </a:solidFill>
                <a:latin typeface="Book Antiqua" panose="02040602050305030304" pitchFamily="18" charset="0"/>
                <a:sym typeface="Wingdings" panose="05000000000000000000" pitchFamily="2" charset="2"/>
              </a:rPr>
              <a:t></a:t>
            </a:r>
            <a:r>
              <a:rPr lang="en-US" sz="2400" dirty="0" smtClean="0">
                <a:latin typeface="Book Antiqua" panose="02040602050305030304" pitchFamily="18" charset="0"/>
                <a:sym typeface="Wingdings" panose="05000000000000000000" pitchFamily="2" charset="2"/>
              </a:rPr>
              <a:t> </a:t>
            </a:r>
            <a:r>
              <a:rPr lang="en-US" sz="2400" dirty="0">
                <a:latin typeface="Book Antiqua" panose="02040602050305030304" pitchFamily="18" charset="0"/>
                <a:sym typeface="Wingdings" panose="05000000000000000000" pitchFamily="2" charset="2"/>
              </a:rPr>
              <a:t>U</a:t>
            </a:r>
            <a:r>
              <a:rPr lang="en-US" sz="2400" dirty="0" smtClean="0">
                <a:latin typeface="Book Antiqua" panose="02040602050305030304" pitchFamily="18" charset="0"/>
              </a:rPr>
              <a:t>nderlying beliefs and convictions</a:t>
            </a:r>
          </a:p>
          <a:p>
            <a:pPr>
              <a:buFont typeface="Wingdings" panose="05000000000000000000" pitchFamily="2" charset="2"/>
              <a:buChar char="v"/>
            </a:pPr>
            <a:r>
              <a:rPr lang="en-US" sz="2400" b="1" dirty="0" smtClean="0">
                <a:solidFill>
                  <a:srgbClr val="C00000"/>
                </a:solidFill>
                <a:latin typeface="Book Antiqua" panose="02040602050305030304" pitchFamily="18" charset="0"/>
              </a:rPr>
              <a:t>“What matters most?”</a:t>
            </a:r>
          </a:p>
          <a:p>
            <a:pPr>
              <a:buFont typeface="Wingdings" panose="05000000000000000000" pitchFamily="2" charset="2"/>
              <a:buChar char="v"/>
            </a:pPr>
            <a:r>
              <a:rPr lang="en-US" sz="2400" b="1" dirty="0" smtClean="0">
                <a:solidFill>
                  <a:srgbClr val="0070C0"/>
                </a:solidFill>
                <a:latin typeface="Book Antiqua" panose="02040602050305030304" pitchFamily="18" charset="0"/>
              </a:rPr>
              <a:t>Motivate our actions/decisions</a:t>
            </a:r>
          </a:p>
          <a:p>
            <a:pPr marL="754380" lvl="1" indent="-342900">
              <a:buClr>
                <a:srgbClr val="006600"/>
              </a:buClr>
              <a:buFont typeface="Wingdings" panose="05000000000000000000" pitchFamily="2" charset="2"/>
              <a:buChar char="ü"/>
            </a:pPr>
            <a:r>
              <a:rPr lang="en-US" sz="2400" dirty="0">
                <a:latin typeface="Book Antiqua" panose="02040602050305030304" pitchFamily="18" charset="0"/>
              </a:rPr>
              <a:t>R</a:t>
            </a:r>
            <a:r>
              <a:rPr lang="en-US" sz="2400" dirty="0" smtClean="0">
                <a:latin typeface="Book Antiqua" panose="02040602050305030304" pitchFamily="18" charset="0"/>
              </a:rPr>
              <a:t>elationships, connections with others</a:t>
            </a:r>
          </a:p>
          <a:p>
            <a:pPr marL="754380" lvl="1" indent="-342900">
              <a:buClr>
                <a:srgbClr val="006600"/>
              </a:buClr>
              <a:buFont typeface="Wingdings" panose="05000000000000000000" pitchFamily="2" charset="2"/>
              <a:buChar char="ü"/>
            </a:pPr>
            <a:r>
              <a:rPr lang="en-US" sz="2400" dirty="0" smtClean="0">
                <a:latin typeface="Book Antiqua" panose="02040602050305030304" pitchFamily="18" charset="0"/>
              </a:rPr>
              <a:t>Spirituality/religion</a:t>
            </a:r>
          </a:p>
          <a:p>
            <a:pPr marL="754380" lvl="1" indent="-342900">
              <a:buClr>
                <a:srgbClr val="006600"/>
              </a:buClr>
              <a:buFont typeface="Wingdings" panose="05000000000000000000" pitchFamily="2" charset="2"/>
              <a:buChar char="ü"/>
            </a:pPr>
            <a:r>
              <a:rPr lang="en-US" sz="2400" dirty="0" smtClean="0">
                <a:latin typeface="Book Antiqua" panose="02040602050305030304" pitchFamily="18" charset="0"/>
              </a:rPr>
              <a:t>Productivity, personal growth, recreation</a:t>
            </a:r>
          </a:p>
          <a:p>
            <a:pPr marL="754380" lvl="1" indent="-342900">
              <a:buClr>
                <a:srgbClr val="006600"/>
              </a:buClr>
              <a:buFont typeface="Wingdings" panose="05000000000000000000" pitchFamily="2" charset="2"/>
              <a:buChar char="ü"/>
            </a:pPr>
            <a:r>
              <a:rPr lang="en-US" sz="2400" dirty="0" smtClean="0">
                <a:latin typeface="Book Antiqua" panose="02040602050305030304" pitchFamily="18" charset="0"/>
              </a:rPr>
              <a:t>Health, wellness, symptom management</a:t>
            </a:r>
          </a:p>
          <a:p>
            <a:pPr marL="754380" lvl="1" indent="-342900">
              <a:buClr>
                <a:srgbClr val="006600"/>
              </a:buClr>
              <a:buFont typeface="Wingdings" panose="05000000000000000000" pitchFamily="2" charset="2"/>
              <a:buChar char="ü"/>
            </a:pPr>
            <a:r>
              <a:rPr lang="en-US" sz="2400" dirty="0" smtClean="0">
                <a:latin typeface="Book Antiqua" panose="02040602050305030304" pitchFamily="18" charset="0"/>
              </a:rPr>
              <a:t>Balancing quantity and quality of life</a:t>
            </a:r>
          </a:p>
          <a:p>
            <a:pPr marL="754380" lvl="1" indent="-342900">
              <a:buClr>
                <a:srgbClr val="006600"/>
              </a:buClr>
              <a:buFont typeface="Wingdings" panose="05000000000000000000" pitchFamily="2" charset="2"/>
              <a:buChar char="ü"/>
            </a:pPr>
            <a:r>
              <a:rPr lang="en-US" sz="2400" dirty="0" smtClean="0">
                <a:latin typeface="Book Antiqua" panose="02040602050305030304" pitchFamily="18" charset="0"/>
              </a:rPr>
              <a:t>Dignity, self-sufficiency</a:t>
            </a:r>
          </a:p>
        </p:txBody>
      </p:sp>
      <p:pic>
        <p:nvPicPr>
          <p:cNvPr id="6" name="Picture 5" descr="Vinod Bidwaik : What are your &lt;strong&gt;Values&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714" y="2044577"/>
            <a:ext cx="3825666" cy="25616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8495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effectLst/>
                <a:latin typeface="Book Antiqua" panose="02040602050305030304" pitchFamily="18" charset="0"/>
              </a:rPr>
              <a:t>Move from Value to Goals</a:t>
            </a:r>
            <a:endParaRPr lang="en-US" sz="3600" b="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C00000"/>
                </a:solidFill>
                <a:latin typeface="Book Antiqua" panose="02040602050305030304" pitchFamily="18" charset="0"/>
              </a:rPr>
              <a:t>Goals </a:t>
            </a:r>
            <a:r>
              <a:rPr lang="en-US" sz="2400" b="1" dirty="0" smtClean="0">
                <a:solidFill>
                  <a:srgbClr val="C00000"/>
                </a:solidFill>
                <a:latin typeface="Book Antiqua" panose="02040602050305030304" pitchFamily="18" charset="0"/>
                <a:sym typeface="Wingdings" panose="05000000000000000000" pitchFamily="2" charset="2"/>
              </a:rPr>
              <a:t> </a:t>
            </a:r>
            <a:r>
              <a:rPr lang="en-US" sz="2400" dirty="0">
                <a:latin typeface="Book Antiqua" panose="02040602050305030304" pitchFamily="18" charset="0"/>
                <a:sym typeface="Wingdings" panose="05000000000000000000" pitchFamily="2" charset="2"/>
              </a:rPr>
              <a:t>D</a:t>
            </a:r>
            <a:r>
              <a:rPr lang="en-US" sz="2400" dirty="0" smtClean="0">
                <a:latin typeface="Book Antiqua" panose="02040602050305030304" pitchFamily="18" charset="0"/>
                <a:sym typeface="Wingdings" panose="05000000000000000000" pitchFamily="2" charset="2"/>
              </a:rPr>
              <a:t>etailed description of activities or states</a:t>
            </a:r>
          </a:p>
          <a:p>
            <a:pPr>
              <a:buClr>
                <a:srgbClr val="C00000"/>
              </a:buCl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Describe </a:t>
            </a:r>
            <a:r>
              <a:rPr lang="en-US" sz="2400" dirty="0" smtClean="0">
                <a:solidFill>
                  <a:srgbClr val="C00000"/>
                </a:solidFill>
                <a:latin typeface="Book Antiqua" panose="02040602050305030304" pitchFamily="18" charset="0"/>
                <a:sym typeface="Wingdings" panose="05000000000000000000" pitchFamily="2" charset="2"/>
              </a:rPr>
              <a:t>HOW</a:t>
            </a:r>
            <a:r>
              <a:rPr lang="en-US" sz="2400" dirty="0" smtClean="0">
                <a:latin typeface="Book Antiqua" panose="02040602050305030304" pitchFamily="18" charset="0"/>
                <a:sym typeface="Wingdings" panose="05000000000000000000" pitchFamily="2" charset="2"/>
              </a:rPr>
              <a:t> a person lives according </a:t>
            </a:r>
            <a:br>
              <a:rPr lang="en-US" sz="2400" dirty="0" smtClean="0">
                <a:latin typeface="Book Antiqua" panose="02040602050305030304" pitchFamily="18" charset="0"/>
                <a:sym typeface="Wingdings" panose="05000000000000000000" pitchFamily="2" charset="2"/>
              </a:rPr>
            </a:br>
            <a:r>
              <a:rPr lang="en-US" sz="2400" dirty="0" smtClean="0">
                <a:latin typeface="Book Antiqua" panose="02040602050305030304" pitchFamily="18" charset="0"/>
                <a:sym typeface="Wingdings" panose="05000000000000000000" pitchFamily="2" charset="2"/>
              </a:rPr>
              <a:t>to </a:t>
            </a:r>
            <a:r>
              <a:rPr lang="en-US" sz="2400" dirty="0" smtClean="0">
                <a:solidFill>
                  <a:srgbClr val="C00000"/>
                </a:solidFill>
                <a:latin typeface="Book Antiqua" panose="02040602050305030304" pitchFamily="18" charset="0"/>
                <a:sym typeface="Wingdings" panose="05000000000000000000" pitchFamily="2" charset="2"/>
              </a:rPr>
              <a:t>“what matters most to them”</a:t>
            </a:r>
          </a:p>
          <a:p>
            <a:pPr>
              <a:buClr>
                <a:srgbClr val="0070C0"/>
              </a:buClr>
              <a:buFont typeface="Wingdings" panose="05000000000000000000" pitchFamily="2" charset="2"/>
              <a:buChar char="v"/>
            </a:pPr>
            <a:r>
              <a:rPr lang="en-US" sz="2400" b="1" dirty="0" smtClean="0">
                <a:solidFill>
                  <a:srgbClr val="0070C0"/>
                </a:solidFill>
                <a:latin typeface="Book Antiqua" panose="02040602050305030304" pitchFamily="18" charset="0"/>
                <a:sym typeface="Wingdings" panose="05000000000000000000" pitchFamily="2" charset="2"/>
              </a:rPr>
              <a:t>Meaningful goals: SMART + </a:t>
            </a:r>
            <a:endParaRPr lang="en-US" sz="2400" b="1" dirty="0">
              <a:solidFill>
                <a:srgbClr val="0070C0"/>
              </a:solidFill>
              <a:latin typeface="Book Antiqua" panose="02040602050305030304" pitchFamily="18" charset="0"/>
              <a:sym typeface="Wingdings" panose="05000000000000000000" pitchFamily="2" charset="2"/>
            </a:endParaRPr>
          </a:p>
          <a:p>
            <a:pPr lvl="1">
              <a:buClr>
                <a:srgbClr val="006600"/>
              </a:buClr>
              <a:buSzPct val="100000"/>
              <a:buFont typeface="Wingdings" panose="05000000000000000000" pitchFamily="2" charset="2"/>
              <a:buChar char="ü"/>
            </a:pPr>
            <a:r>
              <a:rPr lang="en-US" sz="2400" b="1" dirty="0" smtClean="0">
                <a:solidFill>
                  <a:srgbClr val="002060"/>
                </a:solidFill>
                <a:latin typeface="Book Antiqua" panose="02040602050305030304" pitchFamily="18" charset="0"/>
                <a:sym typeface="Wingdings" panose="05000000000000000000" pitchFamily="2" charset="2"/>
              </a:rPr>
              <a:t> </a:t>
            </a:r>
            <a:r>
              <a:rPr lang="en-US" sz="2400" dirty="0" smtClean="0">
                <a:solidFill>
                  <a:srgbClr val="0070C0"/>
                </a:solidFill>
                <a:latin typeface="Book Antiqua" panose="02040602050305030304" pitchFamily="18" charset="0"/>
                <a:sym typeface="Wingdings" panose="05000000000000000000" pitchFamily="2" charset="2"/>
              </a:rPr>
              <a:t>Based on values: </a:t>
            </a:r>
            <a:r>
              <a:rPr lang="en-US" sz="2400" dirty="0" smtClean="0">
                <a:latin typeface="Book Antiqua" panose="02040602050305030304" pitchFamily="18" charset="0"/>
                <a:sym typeface="Wingdings" panose="05000000000000000000" pitchFamily="2" charset="2"/>
              </a:rPr>
              <a:t>Linked to what matters</a:t>
            </a:r>
          </a:p>
          <a:p>
            <a:pPr lvl="1">
              <a:buClr>
                <a:srgbClr val="006600"/>
              </a:buClr>
              <a:buSzPct val="100000"/>
              <a:buFont typeface="Wingdings" panose="05000000000000000000" pitchFamily="2" charset="2"/>
              <a:buChar char="ü"/>
            </a:pPr>
            <a:r>
              <a:rPr lang="en-US" sz="2400" dirty="0">
                <a:solidFill>
                  <a:srgbClr val="002060"/>
                </a:solidFill>
                <a:latin typeface="Book Antiqua" panose="02040602050305030304" pitchFamily="18" charset="0"/>
                <a:sym typeface="Wingdings" panose="05000000000000000000" pitchFamily="2" charset="2"/>
              </a:rPr>
              <a:t> </a:t>
            </a:r>
            <a:r>
              <a:rPr lang="en-US" sz="2400" b="1" dirty="0" smtClean="0">
                <a:solidFill>
                  <a:srgbClr val="C00000"/>
                </a:solidFill>
                <a:latin typeface="Book Antiqua" panose="02040602050305030304" pitchFamily="18" charset="0"/>
                <a:sym typeface="Wingdings" panose="05000000000000000000" pitchFamily="2" charset="2"/>
              </a:rPr>
              <a:t>S</a:t>
            </a:r>
            <a:r>
              <a:rPr lang="en-US" sz="2400" dirty="0" smtClean="0">
                <a:solidFill>
                  <a:srgbClr val="0070C0"/>
                </a:solidFill>
                <a:latin typeface="Book Antiqua" panose="02040602050305030304" pitchFamily="18" charset="0"/>
                <a:sym typeface="Wingdings" panose="05000000000000000000" pitchFamily="2" charset="2"/>
              </a:rPr>
              <a:t>pecific:</a:t>
            </a:r>
            <a:r>
              <a:rPr lang="en-US" sz="2400" dirty="0" smtClean="0">
                <a:solidFill>
                  <a:srgbClr val="002060"/>
                </a:solidFill>
                <a:latin typeface="Book Antiqua" panose="02040602050305030304" pitchFamily="18" charset="0"/>
                <a:sym typeface="Wingdings" panose="05000000000000000000" pitchFamily="2" charset="2"/>
              </a:rPr>
              <a:t> </a:t>
            </a:r>
            <a:r>
              <a:rPr lang="en-US" sz="2400" dirty="0" smtClean="0">
                <a:latin typeface="Book Antiqua" panose="02040602050305030304" pitchFamily="18" charset="0"/>
                <a:sym typeface="Wingdings" panose="05000000000000000000" pitchFamily="2" charset="2"/>
              </a:rPr>
              <a:t>Easy to understand and follow</a:t>
            </a:r>
          </a:p>
          <a:p>
            <a:pPr lvl="1">
              <a:buClr>
                <a:srgbClr val="006600"/>
              </a:buClr>
              <a:buSzPct val="100000"/>
              <a:buFont typeface="Wingdings" panose="05000000000000000000" pitchFamily="2" charset="2"/>
              <a:buChar char="ü"/>
            </a:pPr>
            <a:r>
              <a:rPr lang="en-US" sz="2400" dirty="0" smtClean="0">
                <a:solidFill>
                  <a:srgbClr val="002060"/>
                </a:solidFill>
                <a:latin typeface="Book Antiqua" panose="02040602050305030304" pitchFamily="18" charset="0"/>
                <a:sym typeface="Wingdings" panose="05000000000000000000" pitchFamily="2" charset="2"/>
              </a:rPr>
              <a:t> </a:t>
            </a:r>
            <a:r>
              <a:rPr lang="en-US" sz="2400" b="1" dirty="0" smtClean="0">
                <a:solidFill>
                  <a:srgbClr val="C00000"/>
                </a:solidFill>
                <a:latin typeface="Book Antiqua" panose="02040602050305030304" pitchFamily="18" charset="0"/>
                <a:sym typeface="Wingdings" panose="05000000000000000000" pitchFamily="2" charset="2"/>
              </a:rPr>
              <a:t>M</a:t>
            </a:r>
            <a:r>
              <a:rPr lang="en-US" sz="2400" dirty="0" smtClean="0">
                <a:solidFill>
                  <a:srgbClr val="0070C0"/>
                </a:solidFill>
                <a:latin typeface="Book Antiqua" panose="02040602050305030304" pitchFamily="18" charset="0"/>
                <a:sym typeface="Wingdings" panose="05000000000000000000" pitchFamily="2" charset="2"/>
              </a:rPr>
              <a:t>easurable:</a:t>
            </a:r>
            <a:r>
              <a:rPr lang="en-US" sz="2400" dirty="0" smtClean="0">
                <a:solidFill>
                  <a:srgbClr val="002060"/>
                </a:solidFill>
                <a:latin typeface="Book Antiqua" panose="02040602050305030304" pitchFamily="18" charset="0"/>
                <a:sym typeface="Wingdings" panose="05000000000000000000" pitchFamily="2" charset="2"/>
              </a:rPr>
              <a:t> </a:t>
            </a:r>
            <a:r>
              <a:rPr lang="en-US" sz="2400" dirty="0" smtClean="0">
                <a:latin typeface="Book Antiqua" panose="02040602050305030304" pitchFamily="18" charset="0"/>
                <a:sym typeface="Wingdings" panose="05000000000000000000" pitchFamily="2" charset="2"/>
              </a:rPr>
              <a:t>Outcome is clear</a:t>
            </a:r>
          </a:p>
          <a:p>
            <a:pPr lvl="1">
              <a:buClr>
                <a:srgbClr val="006600"/>
              </a:buClr>
              <a:buSzPct val="100000"/>
              <a:buFont typeface="Wingdings" panose="05000000000000000000" pitchFamily="2" charset="2"/>
              <a:buChar char="ü"/>
            </a:pPr>
            <a:r>
              <a:rPr lang="en-US" sz="2400" dirty="0">
                <a:solidFill>
                  <a:srgbClr val="002060"/>
                </a:solidFill>
                <a:latin typeface="Book Antiqua" panose="02040602050305030304" pitchFamily="18" charset="0"/>
                <a:sym typeface="Wingdings" panose="05000000000000000000" pitchFamily="2" charset="2"/>
              </a:rPr>
              <a:t> </a:t>
            </a:r>
            <a:r>
              <a:rPr lang="en-US" sz="2400" b="1" dirty="0" smtClean="0">
                <a:solidFill>
                  <a:srgbClr val="C00000"/>
                </a:solidFill>
                <a:latin typeface="Book Antiqua" panose="02040602050305030304" pitchFamily="18" charset="0"/>
                <a:sym typeface="Wingdings" panose="05000000000000000000" pitchFamily="2" charset="2"/>
              </a:rPr>
              <a:t>A</a:t>
            </a:r>
            <a:r>
              <a:rPr lang="en-US" sz="2400" dirty="0" smtClean="0">
                <a:solidFill>
                  <a:srgbClr val="0070C0"/>
                </a:solidFill>
                <a:latin typeface="Book Antiqua" panose="02040602050305030304" pitchFamily="18" charset="0"/>
                <a:sym typeface="Wingdings" panose="05000000000000000000" pitchFamily="2" charset="2"/>
              </a:rPr>
              <a:t>ttainable:</a:t>
            </a:r>
            <a:r>
              <a:rPr lang="en-US" sz="2400" dirty="0" smtClean="0">
                <a:solidFill>
                  <a:srgbClr val="002060"/>
                </a:solidFill>
                <a:latin typeface="Book Antiqua" panose="02040602050305030304" pitchFamily="18" charset="0"/>
                <a:sym typeface="Wingdings" panose="05000000000000000000" pitchFamily="2" charset="2"/>
              </a:rPr>
              <a:t> </a:t>
            </a:r>
            <a:r>
              <a:rPr lang="en-US" sz="2400" dirty="0" smtClean="0">
                <a:latin typeface="Book Antiqua" panose="02040602050305030304" pitchFamily="18" charset="0"/>
                <a:sym typeface="Wingdings" panose="05000000000000000000" pitchFamily="2" charset="2"/>
              </a:rPr>
              <a:t>Realistic, doable</a:t>
            </a:r>
          </a:p>
          <a:p>
            <a:pPr lvl="1">
              <a:buClr>
                <a:srgbClr val="006600"/>
              </a:buClr>
              <a:buSzPct val="100000"/>
              <a:buFont typeface="Wingdings" panose="05000000000000000000" pitchFamily="2" charset="2"/>
              <a:buChar char="ü"/>
            </a:pPr>
            <a:r>
              <a:rPr lang="en-US" sz="2400" dirty="0">
                <a:solidFill>
                  <a:srgbClr val="002060"/>
                </a:solidFill>
                <a:latin typeface="Book Antiqua" panose="02040602050305030304" pitchFamily="18" charset="0"/>
                <a:sym typeface="Wingdings" panose="05000000000000000000" pitchFamily="2" charset="2"/>
              </a:rPr>
              <a:t> </a:t>
            </a:r>
            <a:r>
              <a:rPr lang="en-US" sz="2400" b="1" dirty="0" smtClean="0">
                <a:solidFill>
                  <a:srgbClr val="C00000"/>
                </a:solidFill>
                <a:latin typeface="Book Antiqua" panose="02040602050305030304" pitchFamily="18" charset="0"/>
                <a:sym typeface="Wingdings" panose="05000000000000000000" pitchFamily="2" charset="2"/>
              </a:rPr>
              <a:t>R</a:t>
            </a:r>
            <a:r>
              <a:rPr lang="en-US" sz="2400" dirty="0" smtClean="0">
                <a:solidFill>
                  <a:srgbClr val="0070C0"/>
                </a:solidFill>
                <a:latin typeface="Book Antiqua" panose="02040602050305030304" pitchFamily="18" charset="0"/>
                <a:sym typeface="Wingdings" panose="05000000000000000000" pitchFamily="2" charset="2"/>
              </a:rPr>
              <a:t>elevant:</a:t>
            </a:r>
            <a:r>
              <a:rPr lang="en-US" sz="2400" dirty="0" smtClean="0">
                <a:solidFill>
                  <a:srgbClr val="002060"/>
                </a:solidFill>
                <a:latin typeface="Book Antiqua" panose="02040602050305030304" pitchFamily="18" charset="0"/>
                <a:sym typeface="Wingdings" panose="05000000000000000000" pitchFamily="2" charset="2"/>
              </a:rPr>
              <a:t> </a:t>
            </a:r>
            <a:r>
              <a:rPr lang="en-US" sz="2400" dirty="0" smtClean="0">
                <a:latin typeface="Book Antiqua" panose="02040602050305030304" pitchFamily="18" charset="0"/>
                <a:sym typeface="Wingdings" panose="05000000000000000000" pitchFamily="2" charset="2"/>
              </a:rPr>
              <a:t>Fit needs; flexible</a:t>
            </a:r>
          </a:p>
          <a:p>
            <a:pPr lvl="1">
              <a:buClr>
                <a:srgbClr val="006600"/>
              </a:buClr>
              <a:buSzPct val="100000"/>
              <a:buFont typeface="Wingdings" panose="05000000000000000000" pitchFamily="2" charset="2"/>
              <a:buChar char="ü"/>
            </a:pPr>
            <a:r>
              <a:rPr lang="en-US" sz="2400" dirty="0">
                <a:solidFill>
                  <a:srgbClr val="002060"/>
                </a:solidFill>
                <a:latin typeface="Book Antiqua" panose="02040602050305030304" pitchFamily="18" charset="0"/>
                <a:sym typeface="Wingdings" panose="05000000000000000000" pitchFamily="2" charset="2"/>
              </a:rPr>
              <a:t> </a:t>
            </a:r>
            <a:r>
              <a:rPr lang="en-US" sz="2400" b="1" dirty="0" smtClean="0">
                <a:solidFill>
                  <a:srgbClr val="C00000"/>
                </a:solidFill>
                <a:latin typeface="Book Antiqua" panose="02040602050305030304" pitchFamily="18" charset="0"/>
                <a:sym typeface="Wingdings" panose="05000000000000000000" pitchFamily="2" charset="2"/>
              </a:rPr>
              <a:t>T</a:t>
            </a:r>
            <a:r>
              <a:rPr lang="en-US" sz="2400" dirty="0" smtClean="0">
                <a:solidFill>
                  <a:srgbClr val="0070C0"/>
                </a:solidFill>
                <a:latin typeface="Book Antiqua" panose="02040602050305030304" pitchFamily="18" charset="0"/>
                <a:sym typeface="Wingdings" panose="05000000000000000000" pitchFamily="2" charset="2"/>
              </a:rPr>
              <a:t>ime-bound:</a:t>
            </a:r>
            <a:r>
              <a:rPr lang="en-US" sz="2400" dirty="0" smtClean="0">
                <a:solidFill>
                  <a:srgbClr val="002060"/>
                </a:solidFill>
                <a:latin typeface="Book Antiqua" panose="02040602050305030304" pitchFamily="18" charset="0"/>
                <a:sym typeface="Wingdings" panose="05000000000000000000" pitchFamily="2" charset="2"/>
              </a:rPr>
              <a:t> </a:t>
            </a:r>
            <a:r>
              <a:rPr lang="en-US" sz="2400" dirty="0" smtClean="0">
                <a:latin typeface="Book Antiqua" panose="02040602050305030304" pitchFamily="18" charset="0"/>
                <a:sym typeface="Wingdings" panose="05000000000000000000" pitchFamily="2" charset="2"/>
              </a:rPr>
              <a:t>Reviewed at set times</a:t>
            </a:r>
          </a:p>
        </p:txBody>
      </p:sp>
      <p:pic>
        <p:nvPicPr>
          <p:cNvPr id="4" name="Picture 3" descr="&lt;strong&gt;SMART&lt;/strong&gt; : Comment se fixer des objectifs en acier trempé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403" y="1507661"/>
            <a:ext cx="3099004" cy="4203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7231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Bench</Template>
  <TotalTime>905</TotalTime>
  <Words>1891</Words>
  <Application>Microsoft Office PowerPoint</Application>
  <PresentationFormat>Widescreen</PresentationFormat>
  <Paragraphs>311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Book Antiqua</vt:lpstr>
      <vt:lpstr>Calibri</vt:lpstr>
      <vt:lpstr>Lucida Handwriting</vt:lpstr>
      <vt:lpstr>Wingdings</vt:lpstr>
      <vt:lpstr>Bench</vt:lpstr>
      <vt:lpstr>Goal-Directed Care: Identifying &amp; Using Values to Direct Care Decisions </vt:lpstr>
      <vt:lpstr>Goals of Training</vt:lpstr>
      <vt:lpstr>Shifting Focus of Care</vt:lpstr>
      <vt:lpstr>Goals of Dementia Care</vt:lpstr>
      <vt:lpstr>Review: Stages of Dementia</vt:lpstr>
      <vt:lpstr>Collaborative Goal-Setting</vt:lpstr>
      <vt:lpstr>Collaborative Goal-Setting</vt:lpstr>
      <vt:lpstr>Goal-Setting Starts with Values </vt:lpstr>
      <vt:lpstr>Move from Value to Goals</vt:lpstr>
      <vt:lpstr>Three Broad Goals of Care</vt:lpstr>
      <vt:lpstr>Dementia-Related Goals of Care</vt:lpstr>
      <vt:lpstr>Dementia-Related Goals of Care, cont.</vt:lpstr>
      <vt:lpstr>Collaborative Goal-Setting: Not Easy!</vt:lpstr>
      <vt:lpstr>Use Partnership Principles</vt:lpstr>
      <vt:lpstr>Goal-Setting in Partnerships</vt:lpstr>
      <vt:lpstr>Goal-Setting in Partnerships</vt:lpstr>
      <vt:lpstr>Advice from the Field</vt:lpstr>
      <vt:lpstr>Summary</vt:lpstr>
      <vt:lpstr>Coming up next</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Goal-Directed Care: Identifying and Using Values to Direct Care Decisions</dc:title>
  <dc:creator>Smith, Marianne</dc:creator>
  <cp:lastModifiedBy>Colbert, Jill A</cp:lastModifiedBy>
  <cp:revision>99</cp:revision>
  <cp:lastPrinted>2018-09-09T18:13:05Z</cp:lastPrinted>
  <dcterms:created xsi:type="dcterms:W3CDTF">2018-03-25T18:10:24Z</dcterms:created>
  <dcterms:modified xsi:type="dcterms:W3CDTF">2018-09-09T18:13:36Z</dcterms:modified>
</cp:coreProperties>
</file>